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7" r:id="rId2"/>
  </p:sldMasterIdLst>
  <p:notesMasterIdLst>
    <p:notesMasterId r:id="rId59"/>
  </p:notesMasterIdLst>
  <p:sldIdLst>
    <p:sldId id="292" r:id="rId3"/>
    <p:sldId id="268" r:id="rId4"/>
    <p:sldId id="258" r:id="rId5"/>
    <p:sldId id="261" r:id="rId6"/>
    <p:sldId id="262" r:id="rId7"/>
    <p:sldId id="267" r:id="rId8"/>
    <p:sldId id="263" r:id="rId9"/>
    <p:sldId id="264" r:id="rId10"/>
    <p:sldId id="294" r:id="rId11"/>
    <p:sldId id="269" r:id="rId12"/>
    <p:sldId id="295" r:id="rId13"/>
    <p:sldId id="293" r:id="rId14"/>
    <p:sldId id="266" r:id="rId15"/>
    <p:sldId id="296" r:id="rId16"/>
    <p:sldId id="302" r:id="rId17"/>
    <p:sldId id="301" r:id="rId18"/>
    <p:sldId id="300" r:id="rId19"/>
    <p:sldId id="299" r:id="rId20"/>
    <p:sldId id="298" r:id="rId21"/>
    <p:sldId id="304" r:id="rId22"/>
    <p:sldId id="311" r:id="rId23"/>
    <p:sldId id="310" r:id="rId24"/>
    <p:sldId id="309" r:id="rId25"/>
    <p:sldId id="297" r:id="rId26"/>
    <p:sldId id="303" r:id="rId27"/>
    <p:sldId id="307" r:id="rId28"/>
    <p:sldId id="313" r:id="rId29"/>
    <p:sldId id="314" r:id="rId30"/>
    <p:sldId id="331" r:id="rId31"/>
    <p:sldId id="330" r:id="rId32"/>
    <p:sldId id="305" r:id="rId33"/>
    <p:sldId id="312" r:id="rId34"/>
    <p:sldId id="306" r:id="rId35"/>
    <p:sldId id="326" r:id="rId36"/>
    <p:sldId id="321" r:id="rId37"/>
    <p:sldId id="317" r:id="rId38"/>
    <p:sldId id="319" r:id="rId39"/>
    <p:sldId id="318" r:id="rId40"/>
    <p:sldId id="323" r:id="rId41"/>
    <p:sldId id="322" r:id="rId42"/>
    <p:sldId id="324" r:id="rId43"/>
    <p:sldId id="327" r:id="rId44"/>
    <p:sldId id="308" r:id="rId45"/>
    <p:sldId id="320" r:id="rId46"/>
    <p:sldId id="316" r:id="rId47"/>
    <p:sldId id="315" r:id="rId48"/>
    <p:sldId id="328" r:id="rId49"/>
    <p:sldId id="334" r:id="rId50"/>
    <p:sldId id="336" r:id="rId51"/>
    <p:sldId id="338" r:id="rId52"/>
    <p:sldId id="339" r:id="rId53"/>
    <p:sldId id="332" r:id="rId54"/>
    <p:sldId id="340" r:id="rId55"/>
    <p:sldId id="333" r:id="rId56"/>
    <p:sldId id="329" r:id="rId57"/>
    <p:sldId id="274" r:id="rId58"/>
  </p:sldIdLst>
  <p:sldSz cx="9144000" cy="5143500" type="screen16x9"/>
  <p:notesSz cx="6858000" cy="9144000"/>
  <p:embeddedFontLst>
    <p:embeddedFont>
      <p:font typeface="Barlow Semi Condensed" panose="00000506000000000000" pitchFamily="2" charset="0"/>
      <p:regular r:id="rId60"/>
      <p:bold r:id="rId61"/>
      <p:italic r:id="rId62"/>
      <p:boldItalic r:id="rId63"/>
    </p:embeddedFont>
    <p:embeddedFont>
      <p:font typeface="Barlow Semi Condensed Medium" panose="00000606000000000000" pitchFamily="2" charset="0"/>
      <p:regular r:id="rId64"/>
      <p:italic r:id="rId65"/>
    </p:embeddedFont>
    <p:embeddedFont>
      <p:font typeface="Cambria Math" panose="02040503050406030204" pitchFamily="18" charset="0"/>
      <p:regular r:id="rId66"/>
    </p:embeddedFont>
    <p:embeddedFont>
      <p:font typeface="Concert One" pitchFamily="2" charset="0"/>
      <p:regular r:id="rId67"/>
    </p:embeddedFont>
    <p:embeddedFont>
      <p:font typeface="Fjalla One" panose="02000506040000020004" pitchFamily="2" charset="0"/>
      <p:regular r:id="rId68"/>
    </p:embeddedFont>
    <p:embeddedFont>
      <p:font typeface="Fredoka One" panose="02000000000000000000" pitchFamily="2" charset="0"/>
      <p:regular r:id="rId69"/>
    </p:embeddedFont>
    <p:embeddedFont>
      <p:font typeface="Orbitron" panose="020B0604020202020204" charset="0"/>
      <p:regular r:id="rId70"/>
      <p:bold r:id="rId71"/>
    </p:embeddedFont>
    <p:embeddedFont>
      <p:font typeface="Roboto" panose="02000000000000000000" pitchFamily="2" charset="0"/>
      <p:regular r:id="rId72"/>
      <p:bold r:id="rId73"/>
      <p:italic r:id="rId74"/>
      <p:boldItalic r:id="rId75"/>
    </p:embeddedFont>
    <p:embeddedFont>
      <p:font typeface="Roboto Condensed Light" panose="02000000000000000000" pitchFamily="2" charset="0"/>
      <p:regular r:id="rId76"/>
      <p: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FAA082-FF6D-40AB-8246-5EF3AECB8983}">
  <a:tblStyle styleId="{6DFAA082-FF6D-40AB-8246-5EF3AECB89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660"/>
  </p:normalViewPr>
  <p:slideViewPr>
    <p:cSldViewPr snapToGrid="0">
      <p:cViewPr varScale="1">
        <p:scale>
          <a:sx n="96" d="100"/>
          <a:sy n="96" d="100"/>
        </p:scale>
        <p:origin x="98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190.png>
</file>

<file path=ppt/media/image2.png>
</file>

<file path=ppt/media/image20.png>
</file>

<file path=ppt/media/image21.png>
</file>

<file path=ppt/media/image210.png>
</file>

<file path=ppt/media/image22.png>
</file>

<file path=ppt/media/image221.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10facb75130_0_1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10facb75130_0_1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Tree>
    <p:extLst>
      <p:ext uri="{BB962C8B-B14F-4D97-AF65-F5344CB8AC3E}">
        <p14:creationId xmlns:p14="http://schemas.microsoft.com/office/powerpoint/2010/main" val="4165553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10facb75130_0_10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10facb75130_0_1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10facb75130_0_1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10facb75130_0_1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c6ac5e8787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c6ac5e8787_1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0facb75130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0facb75130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0facb75130_0_1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0facb75130_0_1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10facb75130_0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10facb75130_0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10facb75130_0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10facb75130_0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10facb75130_0_1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10facb75130_0_1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2.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1373076" y="-1209900"/>
            <a:ext cx="11890152" cy="7563299"/>
            <a:chOff x="-1373076" y="-1366629"/>
            <a:chExt cx="11890152" cy="7563299"/>
          </a:xfrm>
        </p:grpSpPr>
        <p:sp>
          <p:nvSpPr>
            <p:cNvPr id="53" name="Google Shape;53;p3"/>
            <p:cNvSpPr/>
            <p:nvPr/>
          </p:nvSpPr>
          <p:spPr>
            <a:xfrm flipH="1">
              <a:off x="7225808" y="-184949"/>
              <a:ext cx="2698418" cy="1592456"/>
            </a:xfrm>
            <a:custGeom>
              <a:avLst/>
              <a:gdLst/>
              <a:ahLst/>
              <a:cxnLst/>
              <a:rect l="l" t="t" r="r" b="b"/>
              <a:pathLst>
                <a:path w="22289" h="13154" extrusionOk="0">
                  <a:moveTo>
                    <a:pt x="14063" y="0"/>
                  </a:moveTo>
                  <a:lnTo>
                    <a:pt x="11521" y="2542"/>
                  </a:lnTo>
                  <a:lnTo>
                    <a:pt x="10616" y="2542"/>
                  </a:lnTo>
                  <a:lnTo>
                    <a:pt x="1" y="13154"/>
                  </a:lnTo>
                  <a:lnTo>
                    <a:pt x="5249" y="13154"/>
                  </a:lnTo>
                  <a:lnTo>
                    <a:pt x="9572" y="8831"/>
                  </a:lnTo>
                  <a:lnTo>
                    <a:pt x="13515" y="8831"/>
                  </a:lnTo>
                  <a:lnTo>
                    <a:pt x="22289" y="52"/>
                  </a:lnTo>
                  <a:lnTo>
                    <a:pt x="140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3"/>
            <p:cNvGrpSpPr/>
            <p:nvPr/>
          </p:nvGrpSpPr>
          <p:grpSpPr>
            <a:xfrm>
              <a:off x="5467203" y="316173"/>
              <a:ext cx="5049873" cy="5880497"/>
              <a:chOff x="5462123" y="316173"/>
              <a:chExt cx="5049873" cy="5880497"/>
            </a:xfrm>
          </p:grpSpPr>
          <p:sp>
            <p:nvSpPr>
              <p:cNvPr id="55" name="Google Shape;55;p3"/>
              <p:cNvSpPr/>
              <p:nvPr/>
            </p:nvSpPr>
            <p:spPr>
              <a:xfrm>
                <a:off x="6129588" y="3610364"/>
                <a:ext cx="4382407" cy="2586307"/>
              </a:xfrm>
              <a:custGeom>
                <a:avLst/>
                <a:gdLst/>
                <a:ahLst/>
                <a:cxnLst/>
                <a:rect l="l" t="t" r="r" b="b"/>
                <a:pathLst>
                  <a:path w="22289" h="13154" extrusionOk="0">
                    <a:moveTo>
                      <a:pt x="17041" y="1"/>
                    </a:moveTo>
                    <a:lnTo>
                      <a:pt x="12718" y="4324"/>
                    </a:lnTo>
                    <a:lnTo>
                      <a:pt x="8779" y="4324"/>
                    </a:lnTo>
                    <a:lnTo>
                      <a:pt x="1" y="13102"/>
                    </a:lnTo>
                    <a:lnTo>
                      <a:pt x="8231" y="13154"/>
                    </a:lnTo>
                    <a:lnTo>
                      <a:pt x="10773" y="10612"/>
                    </a:lnTo>
                    <a:lnTo>
                      <a:pt x="11677" y="10612"/>
                    </a:lnTo>
                    <a:lnTo>
                      <a:pt x="222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3"/>
              <p:cNvGrpSpPr/>
              <p:nvPr/>
            </p:nvGrpSpPr>
            <p:grpSpPr>
              <a:xfrm>
                <a:off x="5462123" y="316173"/>
                <a:ext cx="3851865" cy="5347559"/>
                <a:chOff x="4825133" y="589757"/>
                <a:chExt cx="3851865" cy="5347559"/>
              </a:xfrm>
            </p:grpSpPr>
            <p:sp>
              <p:nvSpPr>
                <p:cNvPr id="57" name="Google Shape;57;p3"/>
                <p:cNvSpPr/>
                <p:nvPr/>
              </p:nvSpPr>
              <p:spPr>
                <a:xfrm>
                  <a:off x="4908115" y="679122"/>
                  <a:ext cx="3676746" cy="5123054"/>
                </a:xfrm>
                <a:custGeom>
                  <a:avLst/>
                  <a:gdLst/>
                  <a:ahLst/>
                  <a:cxnLst/>
                  <a:rect l="l" t="t" r="r" b="b"/>
                  <a:pathLst>
                    <a:path w="43776" h="60996" extrusionOk="0">
                      <a:moveTo>
                        <a:pt x="43432" y="1"/>
                      </a:moveTo>
                      <a:lnTo>
                        <a:pt x="33665" y="9768"/>
                      </a:lnTo>
                      <a:lnTo>
                        <a:pt x="33665" y="36891"/>
                      </a:lnTo>
                      <a:lnTo>
                        <a:pt x="20804" y="49752"/>
                      </a:lnTo>
                      <a:lnTo>
                        <a:pt x="1" y="49752"/>
                      </a:lnTo>
                      <a:lnTo>
                        <a:pt x="1" y="60996"/>
                      </a:lnTo>
                      <a:lnTo>
                        <a:pt x="489" y="60996"/>
                      </a:lnTo>
                      <a:lnTo>
                        <a:pt x="489" y="50240"/>
                      </a:lnTo>
                      <a:lnTo>
                        <a:pt x="21004" y="50240"/>
                      </a:lnTo>
                      <a:lnTo>
                        <a:pt x="21076" y="50168"/>
                      </a:lnTo>
                      <a:lnTo>
                        <a:pt x="34153" y="37091"/>
                      </a:lnTo>
                      <a:lnTo>
                        <a:pt x="34153" y="9972"/>
                      </a:lnTo>
                      <a:lnTo>
                        <a:pt x="43776" y="345"/>
                      </a:lnTo>
                      <a:lnTo>
                        <a:pt x="434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6907161" y="4010501"/>
                  <a:ext cx="633201" cy="633201"/>
                </a:xfrm>
                <a:custGeom>
                  <a:avLst/>
                  <a:gdLst/>
                  <a:ahLst/>
                  <a:cxnLst/>
                  <a:rect l="l" t="t" r="r" b="b"/>
                  <a:pathLst>
                    <a:path w="7539" h="7539" extrusionOk="0">
                      <a:moveTo>
                        <a:pt x="5389" y="1"/>
                      </a:moveTo>
                      <a:lnTo>
                        <a:pt x="2695" y="2699"/>
                      </a:lnTo>
                      <a:lnTo>
                        <a:pt x="1" y="5393"/>
                      </a:lnTo>
                      <a:lnTo>
                        <a:pt x="1" y="7538"/>
                      </a:lnTo>
                      <a:lnTo>
                        <a:pt x="3767" y="3771"/>
                      </a:lnTo>
                      <a:lnTo>
                        <a:pt x="7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4825133" y="5781599"/>
                  <a:ext cx="181250" cy="155717"/>
                </a:xfrm>
                <a:custGeom>
                  <a:avLst/>
                  <a:gdLst/>
                  <a:ahLst/>
                  <a:cxnLst/>
                  <a:rect l="l" t="t" r="r" b="b"/>
                  <a:pathLst>
                    <a:path w="2158" h="1854" extrusionOk="0">
                      <a:moveTo>
                        <a:pt x="1231" y="490"/>
                      </a:moveTo>
                      <a:cubicBezTo>
                        <a:pt x="1455" y="490"/>
                        <a:pt x="1669" y="663"/>
                        <a:pt x="1669" y="925"/>
                      </a:cubicBezTo>
                      <a:cubicBezTo>
                        <a:pt x="1669" y="1165"/>
                        <a:pt x="1477" y="1362"/>
                        <a:pt x="1237" y="1362"/>
                      </a:cubicBezTo>
                      <a:cubicBezTo>
                        <a:pt x="845" y="1362"/>
                        <a:pt x="653" y="893"/>
                        <a:pt x="925" y="617"/>
                      </a:cubicBezTo>
                      <a:cubicBezTo>
                        <a:pt x="1014" y="529"/>
                        <a:pt x="1124" y="490"/>
                        <a:pt x="1231" y="490"/>
                      </a:cubicBezTo>
                      <a:close/>
                      <a:moveTo>
                        <a:pt x="1237" y="1"/>
                      </a:moveTo>
                      <a:cubicBezTo>
                        <a:pt x="413" y="1"/>
                        <a:pt x="0" y="997"/>
                        <a:pt x="581" y="1582"/>
                      </a:cubicBezTo>
                      <a:cubicBezTo>
                        <a:pt x="769" y="1769"/>
                        <a:pt x="1001" y="1853"/>
                        <a:pt x="1227" y="1853"/>
                      </a:cubicBezTo>
                      <a:cubicBezTo>
                        <a:pt x="1703" y="1853"/>
                        <a:pt x="2158" y="1484"/>
                        <a:pt x="2158" y="925"/>
                      </a:cubicBezTo>
                      <a:cubicBezTo>
                        <a:pt x="2158" y="417"/>
                        <a:pt x="1745" y="5"/>
                        <a:pt x="1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495412" y="589757"/>
                  <a:ext cx="181586" cy="155298"/>
                </a:xfrm>
                <a:custGeom>
                  <a:avLst/>
                  <a:gdLst/>
                  <a:ahLst/>
                  <a:cxnLst/>
                  <a:rect l="l" t="t" r="r" b="b"/>
                  <a:pathLst>
                    <a:path w="2162" h="1849" extrusionOk="0">
                      <a:moveTo>
                        <a:pt x="1233" y="485"/>
                      </a:moveTo>
                      <a:cubicBezTo>
                        <a:pt x="1457" y="485"/>
                        <a:pt x="1673" y="658"/>
                        <a:pt x="1673" y="921"/>
                      </a:cubicBezTo>
                      <a:cubicBezTo>
                        <a:pt x="1673" y="1165"/>
                        <a:pt x="1477" y="1357"/>
                        <a:pt x="1237" y="1357"/>
                      </a:cubicBezTo>
                      <a:cubicBezTo>
                        <a:pt x="849" y="1357"/>
                        <a:pt x="653" y="889"/>
                        <a:pt x="929" y="613"/>
                      </a:cubicBezTo>
                      <a:cubicBezTo>
                        <a:pt x="1017" y="525"/>
                        <a:pt x="1126" y="485"/>
                        <a:pt x="1233" y="485"/>
                      </a:cubicBezTo>
                      <a:close/>
                      <a:moveTo>
                        <a:pt x="1237" y="0"/>
                      </a:moveTo>
                      <a:cubicBezTo>
                        <a:pt x="412" y="0"/>
                        <a:pt x="0" y="993"/>
                        <a:pt x="585" y="1577"/>
                      </a:cubicBezTo>
                      <a:cubicBezTo>
                        <a:pt x="772" y="1765"/>
                        <a:pt x="1003" y="1849"/>
                        <a:pt x="1229" y="1849"/>
                      </a:cubicBezTo>
                      <a:cubicBezTo>
                        <a:pt x="1705" y="1849"/>
                        <a:pt x="2162" y="1479"/>
                        <a:pt x="2162" y="921"/>
                      </a:cubicBezTo>
                      <a:cubicBezTo>
                        <a:pt x="2158" y="412"/>
                        <a:pt x="1745" y="0"/>
                        <a:pt x="12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922981" y="4878622"/>
                  <a:ext cx="948499" cy="556770"/>
                </a:xfrm>
                <a:custGeom>
                  <a:avLst/>
                  <a:gdLst/>
                  <a:ahLst/>
                  <a:cxnLst/>
                  <a:rect l="l" t="t" r="r" b="b"/>
                  <a:pathLst>
                    <a:path w="11293" h="6629" extrusionOk="0">
                      <a:moveTo>
                        <a:pt x="11152" y="0"/>
                      </a:moveTo>
                      <a:lnTo>
                        <a:pt x="8026" y="3126"/>
                      </a:lnTo>
                      <a:lnTo>
                        <a:pt x="3362" y="3126"/>
                      </a:lnTo>
                      <a:lnTo>
                        <a:pt x="0" y="6493"/>
                      </a:lnTo>
                      <a:lnTo>
                        <a:pt x="140" y="6629"/>
                      </a:lnTo>
                      <a:lnTo>
                        <a:pt x="3447" y="3322"/>
                      </a:lnTo>
                      <a:lnTo>
                        <a:pt x="8106" y="3322"/>
                      </a:lnTo>
                      <a:lnTo>
                        <a:pt x="11292" y="136"/>
                      </a:lnTo>
                      <a:lnTo>
                        <a:pt x="11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p:nvPr/>
          </p:nvSpPr>
          <p:spPr>
            <a:xfrm flipH="1">
              <a:off x="-880479" y="4202588"/>
              <a:ext cx="2494083" cy="1471900"/>
            </a:xfrm>
            <a:custGeom>
              <a:avLst/>
              <a:gdLst/>
              <a:ahLst/>
              <a:cxnLst/>
              <a:rect l="l" t="t" r="r" b="b"/>
              <a:pathLst>
                <a:path w="22289" h="13154" extrusionOk="0">
                  <a:moveTo>
                    <a:pt x="14063" y="0"/>
                  </a:moveTo>
                  <a:lnTo>
                    <a:pt x="11521" y="2542"/>
                  </a:lnTo>
                  <a:lnTo>
                    <a:pt x="10616" y="2542"/>
                  </a:lnTo>
                  <a:lnTo>
                    <a:pt x="1" y="13154"/>
                  </a:lnTo>
                  <a:lnTo>
                    <a:pt x="5249" y="13154"/>
                  </a:lnTo>
                  <a:lnTo>
                    <a:pt x="9572" y="8831"/>
                  </a:lnTo>
                  <a:lnTo>
                    <a:pt x="13515" y="8831"/>
                  </a:lnTo>
                  <a:lnTo>
                    <a:pt x="22289" y="52"/>
                  </a:lnTo>
                  <a:lnTo>
                    <a:pt x="140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311941" y="-578758"/>
              <a:ext cx="4078254" cy="2696967"/>
            </a:xfrm>
            <a:custGeom>
              <a:avLst/>
              <a:gdLst/>
              <a:ahLst/>
              <a:cxnLst/>
              <a:rect l="l" t="t" r="r" b="b"/>
              <a:pathLst>
                <a:path w="31143" h="20595" extrusionOk="0">
                  <a:moveTo>
                    <a:pt x="21964" y="0"/>
                  </a:moveTo>
                  <a:lnTo>
                    <a:pt x="14323" y="7641"/>
                  </a:lnTo>
                  <a:lnTo>
                    <a:pt x="11457" y="7641"/>
                  </a:lnTo>
                  <a:lnTo>
                    <a:pt x="5905" y="13193"/>
                  </a:lnTo>
                  <a:lnTo>
                    <a:pt x="5905" y="14690"/>
                  </a:lnTo>
                  <a:lnTo>
                    <a:pt x="1" y="20595"/>
                  </a:lnTo>
                  <a:lnTo>
                    <a:pt x="8835" y="20595"/>
                  </a:lnTo>
                  <a:lnTo>
                    <a:pt x="18254" y="11176"/>
                  </a:lnTo>
                  <a:lnTo>
                    <a:pt x="22441" y="11176"/>
                  </a:lnTo>
                  <a:lnTo>
                    <a:pt x="27768" y="5848"/>
                  </a:lnTo>
                  <a:lnTo>
                    <a:pt x="27768" y="3374"/>
                  </a:lnTo>
                  <a:lnTo>
                    <a:pt x="31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3"/>
            <p:cNvGrpSpPr/>
            <p:nvPr/>
          </p:nvGrpSpPr>
          <p:grpSpPr>
            <a:xfrm flipH="1">
              <a:off x="1274215" y="4295411"/>
              <a:ext cx="647437" cy="321825"/>
              <a:chOff x="7990044" y="3252744"/>
              <a:chExt cx="516874" cy="256925"/>
            </a:xfrm>
          </p:grpSpPr>
          <p:sp>
            <p:nvSpPr>
              <p:cNvPr id="65" name="Google Shape;65;p3"/>
              <p:cNvSpPr/>
              <p:nvPr/>
            </p:nvSpPr>
            <p:spPr>
              <a:xfrm>
                <a:off x="8208922" y="3431894"/>
                <a:ext cx="78111" cy="77775"/>
              </a:xfrm>
              <a:custGeom>
                <a:avLst/>
                <a:gdLst/>
                <a:ahLst/>
                <a:cxnLst/>
                <a:rect l="l" t="t" r="r" b="b"/>
                <a:pathLst>
                  <a:path w="930" h="926" extrusionOk="0">
                    <a:moveTo>
                      <a:pt x="129" y="1"/>
                    </a:moveTo>
                    <a:lnTo>
                      <a:pt x="1" y="125"/>
                    </a:lnTo>
                    <a:lnTo>
                      <a:pt x="801" y="926"/>
                    </a:lnTo>
                    <a:lnTo>
                      <a:pt x="929" y="798"/>
                    </a:lnTo>
                    <a:lnTo>
                      <a:pt x="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208922" y="3431558"/>
                <a:ext cx="77775" cy="77775"/>
              </a:xfrm>
              <a:custGeom>
                <a:avLst/>
                <a:gdLst/>
                <a:ahLst/>
                <a:cxnLst/>
                <a:rect l="l" t="t" r="r" b="b"/>
                <a:pathLst>
                  <a:path w="926" h="926" extrusionOk="0">
                    <a:moveTo>
                      <a:pt x="801" y="1"/>
                    </a:moveTo>
                    <a:lnTo>
                      <a:pt x="1" y="798"/>
                    </a:lnTo>
                    <a:lnTo>
                      <a:pt x="125" y="926"/>
                    </a:lnTo>
                    <a:lnTo>
                      <a:pt x="925" y="125"/>
                    </a:lnTo>
                    <a:lnTo>
                      <a:pt x="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7990044" y="3431894"/>
                <a:ext cx="78111" cy="77775"/>
              </a:xfrm>
              <a:custGeom>
                <a:avLst/>
                <a:gdLst/>
                <a:ahLst/>
                <a:cxnLst/>
                <a:rect l="l" t="t" r="r" b="b"/>
                <a:pathLst>
                  <a:path w="930" h="926" extrusionOk="0">
                    <a:moveTo>
                      <a:pt x="129" y="1"/>
                    </a:moveTo>
                    <a:lnTo>
                      <a:pt x="1" y="125"/>
                    </a:lnTo>
                    <a:lnTo>
                      <a:pt x="801" y="926"/>
                    </a:lnTo>
                    <a:lnTo>
                      <a:pt x="930" y="798"/>
                    </a:lnTo>
                    <a:lnTo>
                      <a:pt x="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990044" y="3431558"/>
                <a:ext cx="77775" cy="77775"/>
              </a:xfrm>
              <a:custGeom>
                <a:avLst/>
                <a:gdLst/>
                <a:ahLst/>
                <a:cxnLst/>
                <a:rect l="l" t="t" r="r" b="b"/>
                <a:pathLst>
                  <a:path w="926" h="926" extrusionOk="0">
                    <a:moveTo>
                      <a:pt x="801" y="1"/>
                    </a:moveTo>
                    <a:lnTo>
                      <a:pt x="1" y="798"/>
                    </a:lnTo>
                    <a:lnTo>
                      <a:pt x="129" y="926"/>
                    </a:lnTo>
                    <a:lnTo>
                      <a:pt x="926" y="125"/>
                    </a:lnTo>
                    <a:lnTo>
                      <a:pt x="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428808" y="3252744"/>
                <a:ext cx="78111" cy="78111"/>
              </a:xfrm>
              <a:custGeom>
                <a:avLst/>
                <a:gdLst/>
                <a:ahLst/>
                <a:cxnLst/>
                <a:rect l="l" t="t" r="r" b="b"/>
                <a:pathLst>
                  <a:path w="930" h="930" extrusionOk="0">
                    <a:moveTo>
                      <a:pt x="129" y="0"/>
                    </a:moveTo>
                    <a:lnTo>
                      <a:pt x="1" y="129"/>
                    </a:lnTo>
                    <a:lnTo>
                      <a:pt x="801" y="929"/>
                    </a:lnTo>
                    <a:lnTo>
                      <a:pt x="929" y="801"/>
                    </a:lnTo>
                    <a:lnTo>
                      <a:pt x="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429144" y="3253080"/>
                <a:ext cx="77775" cy="78111"/>
              </a:xfrm>
              <a:custGeom>
                <a:avLst/>
                <a:gdLst/>
                <a:ahLst/>
                <a:cxnLst/>
                <a:rect l="l" t="t" r="r" b="b"/>
                <a:pathLst>
                  <a:path w="926" h="930" extrusionOk="0">
                    <a:moveTo>
                      <a:pt x="797" y="0"/>
                    </a:moveTo>
                    <a:lnTo>
                      <a:pt x="1" y="801"/>
                    </a:lnTo>
                    <a:lnTo>
                      <a:pt x="125" y="929"/>
                    </a:lnTo>
                    <a:lnTo>
                      <a:pt x="925" y="129"/>
                    </a:lnTo>
                    <a:lnTo>
                      <a:pt x="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209930" y="3252744"/>
                <a:ext cx="78111" cy="78111"/>
              </a:xfrm>
              <a:custGeom>
                <a:avLst/>
                <a:gdLst/>
                <a:ahLst/>
                <a:cxnLst/>
                <a:rect l="l" t="t" r="r" b="b"/>
                <a:pathLst>
                  <a:path w="930" h="930" extrusionOk="0">
                    <a:moveTo>
                      <a:pt x="129" y="0"/>
                    </a:moveTo>
                    <a:lnTo>
                      <a:pt x="1" y="129"/>
                    </a:lnTo>
                    <a:lnTo>
                      <a:pt x="801" y="929"/>
                    </a:lnTo>
                    <a:lnTo>
                      <a:pt x="929" y="801"/>
                    </a:lnTo>
                    <a:lnTo>
                      <a:pt x="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210266" y="3253080"/>
                <a:ext cx="77775" cy="78111"/>
              </a:xfrm>
              <a:custGeom>
                <a:avLst/>
                <a:gdLst/>
                <a:ahLst/>
                <a:cxnLst/>
                <a:rect l="l" t="t" r="r" b="b"/>
                <a:pathLst>
                  <a:path w="926" h="930" extrusionOk="0">
                    <a:moveTo>
                      <a:pt x="801" y="0"/>
                    </a:moveTo>
                    <a:lnTo>
                      <a:pt x="1" y="801"/>
                    </a:lnTo>
                    <a:lnTo>
                      <a:pt x="125" y="929"/>
                    </a:lnTo>
                    <a:lnTo>
                      <a:pt x="925" y="129"/>
                    </a:lnTo>
                    <a:lnTo>
                      <a:pt x="8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3"/>
            <p:cNvGrpSpPr/>
            <p:nvPr/>
          </p:nvGrpSpPr>
          <p:grpSpPr>
            <a:xfrm>
              <a:off x="175385" y="-1366629"/>
              <a:ext cx="3039353" cy="3203144"/>
              <a:chOff x="7797455" y="1505164"/>
              <a:chExt cx="3773251" cy="3976591"/>
            </a:xfrm>
          </p:grpSpPr>
          <p:sp>
            <p:nvSpPr>
              <p:cNvPr id="74" name="Google Shape;74;p3"/>
              <p:cNvSpPr/>
              <p:nvPr/>
            </p:nvSpPr>
            <p:spPr>
              <a:xfrm>
                <a:off x="11404490" y="1966101"/>
                <a:ext cx="75759" cy="531321"/>
              </a:xfrm>
              <a:custGeom>
                <a:avLst/>
                <a:gdLst/>
                <a:ahLst/>
                <a:cxnLst/>
                <a:rect l="l" t="t" r="r" b="b"/>
                <a:pathLst>
                  <a:path w="902" h="6326" extrusionOk="0">
                    <a:moveTo>
                      <a:pt x="901" y="1"/>
                    </a:moveTo>
                    <a:lnTo>
                      <a:pt x="1" y="901"/>
                    </a:lnTo>
                    <a:lnTo>
                      <a:pt x="1" y="3163"/>
                    </a:lnTo>
                    <a:lnTo>
                      <a:pt x="1" y="5424"/>
                    </a:lnTo>
                    <a:lnTo>
                      <a:pt x="901" y="6325"/>
                    </a:lnTo>
                    <a:lnTo>
                      <a:pt x="901" y="3163"/>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507171" y="4423732"/>
                <a:ext cx="375603" cy="375939"/>
              </a:xfrm>
              <a:custGeom>
                <a:avLst/>
                <a:gdLst/>
                <a:ahLst/>
                <a:cxnLst/>
                <a:rect l="l" t="t" r="r" b="b"/>
                <a:pathLst>
                  <a:path w="4472" h="4476" extrusionOk="0">
                    <a:moveTo>
                      <a:pt x="4471" y="0"/>
                    </a:moveTo>
                    <a:lnTo>
                      <a:pt x="2234" y="2238"/>
                    </a:lnTo>
                    <a:lnTo>
                      <a:pt x="0" y="4475"/>
                    </a:lnTo>
                    <a:lnTo>
                      <a:pt x="1273" y="4475"/>
                    </a:lnTo>
                    <a:lnTo>
                      <a:pt x="2870" y="2874"/>
                    </a:lnTo>
                    <a:lnTo>
                      <a:pt x="4471" y="1273"/>
                    </a:lnTo>
                    <a:lnTo>
                      <a:pt x="44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7797455" y="5326373"/>
                <a:ext cx="181250" cy="155382"/>
              </a:xfrm>
              <a:custGeom>
                <a:avLst/>
                <a:gdLst/>
                <a:ahLst/>
                <a:cxnLst/>
                <a:rect l="l" t="t" r="r" b="b"/>
                <a:pathLst>
                  <a:path w="2158" h="1850" extrusionOk="0">
                    <a:moveTo>
                      <a:pt x="1231" y="488"/>
                    </a:moveTo>
                    <a:cubicBezTo>
                      <a:pt x="1455" y="488"/>
                      <a:pt x="1669" y="663"/>
                      <a:pt x="1669" y="925"/>
                    </a:cubicBezTo>
                    <a:cubicBezTo>
                      <a:pt x="1669" y="1166"/>
                      <a:pt x="1473" y="1362"/>
                      <a:pt x="1233" y="1362"/>
                    </a:cubicBezTo>
                    <a:cubicBezTo>
                      <a:pt x="845" y="1358"/>
                      <a:pt x="653" y="889"/>
                      <a:pt x="925" y="617"/>
                    </a:cubicBezTo>
                    <a:cubicBezTo>
                      <a:pt x="1014" y="528"/>
                      <a:pt x="1124" y="488"/>
                      <a:pt x="1231" y="488"/>
                    </a:cubicBezTo>
                    <a:close/>
                    <a:moveTo>
                      <a:pt x="1233" y="1"/>
                    </a:moveTo>
                    <a:cubicBezTo>
                      <a:pt x="413" y="1"/>
                      <a:pt x="0" y="998"/>
                      <a:pt x="581" y="1578"/>
                    </a:cubicBezTo>
                    <a:cubicBezTo>
                      <a:pt x="768" y="1765"/>
                      <a:pt x="999" y="1849"/>
                      <a:pt x="1226" y="1849"/>
                    </a:cubicBezTo>
                    <a:cubicBezTo>
                      <a:pt x="1701" y="1849"/>
                      <a:pt x="2158" y="1481"/>
                      <a:pt x="2158" y="925"/>
                    </a:cubicBezTo>
                    <a:cubicBezTo>
                      <a:pt x="2158" y="413"/>
                      <a:pt x="1746" y="1"/>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1389036" y="1505164"/>
                <a:ext cx="181670" cy="155382"/>
              </a:xfrm>
              <a:custGeom>
                <a:avLst/>
                <a:gdLst/>
                <a:ahLst/>
                <a:cxnLst/>
                <a:rect l="l" t="t" r="r" b="b"/>
                <a:pathLst>
                  <a:path w="2163" h="1850" extrusionOk="0">
                    <a:moveTo>
                      <a:pt x="1233" y="488"/>
                    </a:moveTo>
                    <a:cubicBezTo>
                      <a:pt x="1457" y="488"/>
                      <a:pt x="1674" y="663"/>
                      <a:pt x="1674" y="925"/>
                    </a:cubicBezTo>
                    <a:cubicBezTo>
                      <a:pt x="1674" y="1166"/>
                      <a:pt x="1478" y="1358"/>
                      <a:pt x="1237" y="1362"/>
                    </a:cubicBezTo>
                    <a:cubicBezTo>
                      <a:pt x="849" y="1362"/>
                      <a:pt x="653" y="889"/>
                      <a:pt x="929" y="617"/>
                    </a:cubicBezTo>
                    <a:cubicBezTo>
                      <a:pt x="1017" y="528"/>
                      <a:pt x="1126" y="488"/>
                      <a:pt x="1233" y="488"/>
                    </a:cubicBezTo>
                    <a:close/>
                    <a:moveTo>
                      <a:pt x="1237" y="1"/>
                    </a:moveTo>
                    <a:cubicBezTo>
                      <a:pt x="413" y="1"/>
                      <a:pt x="1" y="998"/>
                      <a:pt x="585" y="1578"/>
                    </a:cubicBezTo>
                    <a:cubicBezTo>
                      <a:pt x="772" y="1765"/>
                      <a:pt x="1003" y="1849"/>
                      <a:pt x="1230" y="1849"/>
                    </a:cubicBezTo>
                    <a:cubicBezTo>
                      <a:pt x="1705" y="1849"/>
                      <a:pt x="2162" y="1481"/>
                      <a:pt x="2162" y="925"/>
                    </a:cubicBezTo>
                    <a:cubicBezTo>
                      <a:pt x="2162" y="413"/>
                      <a:pt x="1746" y="1"/>
                      <a:pt x="1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919157" y="1639968"/>
                <a:ext cx="3594352" cy="3738983"/>
              </a:xfrm>
              <a:custGeom>
                <a:avLst/>
                <a:gdLst/>
                <a:ahLst/>
                <a:cxnLst/>
                <a:rect l="l" t="t" r="r" b="b"/>
                <a:pathLst>
                  <a:path w="42795" h="44517" extrusionOk="0">
                    <a:moveTo>
                      <a:pt x="42306" y="1"/>
                    </a:moveTo>
                    <a:lnTo>
                      <a:pt x="42306" y="12025"/>
                    </a:lnTo>
                    <a:lnTo>
                      <a:pt x="23925" y="30406"/>
                    </a:lnTo>
                    <a:lnTo>
                      <a:pt x="13762" y="30406"/>
                    </a:lnTo>
                    <a:lnTo>
                      <a:pt x="13690" y="30478"/>
                    </a:lnTo>
                    <a:lnTo>
                      <a:pt x="0" y="44172"/>
                    </a:lnTo>
                    <a:lnTo>
                      <a:pt x="345" y="44516"/>
                    </a:lnTo>
                    <a:lnTo>
                      <a:pt x="13966" y="30895"/>
                    </a:lnTo>
                    <a:lnTo>
                      <a:pt x="24125" y="30895"/>
                    </a:lnTo>
                    <a:lnTo>
                      <a:pt x="24197" y="30823"/>
                    </a:lnTo>
                    <a:lnTo>
                      <a:pt x="42795" y="12230"/>
                    </a:lnTo>
                    <a:lnTo>
                      <a:pt x="427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208640" y="2996574"/>
                <a:ext cx="956898" cy="954546"/>
              </a:xfrm>
              <a:custGeom>
                <a:avLst/>
                <a:gdLst/>
                <a:ahLst/>
                <a:cxnLst/>
                <a:rect l="l" t="t" r="r" b="b"/>
                <a:pathLst>
                  <a:path w="11393" h="11365" extrusionOk="0">
                    <a:moveTo>
                      <a:pt x="11196" y="0"/>
                    </a:moveTo>
                    <a:lnTo>
                      <a:pt x="11196" y="5008"/>
                    </a:lnTo>
                    <a:lnTo>
                      <a:pt x="5036" y="11168"/>
                    </a:lnTo>
                    <a:lnTo>
                      <a:pt x="1" y="11168"/>
                    </a:lnTo>
                    <a:lnTo>
                      <a:pt x="1" y="11364"/>
                    </a:lnTo>
                    <a:lnTo>
                      <a:pt x="5120" y="11364"/>
                    </a:lnTo>
                    <a:lnTo>
                      <a:pt x="11393" y="5088"/>
                    </a:lnTo>
                    <a:lnTo>
                      <a:pt x="113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a:off x="-1373076" y="1927074"/>
              <a:ext cx="2698431" cy="3917462"/>
              <a:chOff x="7726148" y="679122"/>
              <a:chExt cx="2698431" cy="3917462"/>
            </a:xfrm>
          </p:grpSpPr>
          <p:sp>
            <p:nvSpPr>
              <p:cNvPr id="81" name="Google Shape;81;p3"/>
              <p:cNvSpPr/>
              <p:nvPr/>
            </p:nvSpPr>
            <p:spPr>
              <a:xfrm>
                <a:off x="7726148" y="4468667"/>
                <a:ext cx="148998" cy="127917"/>
              </a:xfrm>
              <a:custGeom>
                <a:avLst/>
                <a:gdLst/>
                <a:ahLst/>
                <a:cxnLst/>
                <a:rect l="l" t="t" r="r" b="b"/>
                <a:pathLst>
                  <a:path w="1774" h="1523" extrusionOk="0">
                    <a:moveTo>
                      <a:pt x="757" y="406"/>
                    </a:moveTo>
                    <a:cubicBezTo>
                      <a:pt x="1077" y="406"/>
                      <a:pt x="1238" y="790"/>
                      <a:pt x="1009" y="1014"/>
                    </a:cubicBezTo>
                    <a:cubicBezTo>
                      <a:pt x="937" y="1087"/>
                      <a:pt x="847" y="1120"/>
                      <a:pt x="759" y="1120"/>
                    </a:cubicBezTo>
                    <a:cubicBezTo>
                      <a:pt x="576" y="1120"/>
                      <a:pt x="401" y="978"/>
                      <a:pt x="401" y="762"/>
                    </a:cubicBezTo>
                    <a:cubicBezTo>
                      <a:pt x="401" y="566"/>
                      <a:pt x="561" y="406"/>
                      <a:pt x="757" y="406"/>
                    </a:cubicBezTo>
                    <a:close/>
                    <a:moveTo>
                      <a:pt x="764" y="1"/>
                    </a:moveTo>
                    <a:cubicBezTo>
                      <a:pt x="374" y="1"/>
                      <a:pt x="1" y="305"/>
                      <a:pt x="1" y="762"/>
                    </a:cubicBezTo>
                    <a:cubicBezTo>
                      <a:pt x="1" y="1182"/>
                      <a:pt x="337" y="1519"/>
                      <a:pt x="757" y="1523"/>
                    </a:cubicBezTo>
                    <a:cubicBezTo>
                      <a:pt x="1434" y="1523"/>
                      <a:pt x="1774" y="702"/>
                      <a:pt x="1294" y="226"/>
                    </a:cubicBezTo>
                    <a:cubicBezTo>
                      <a:pt x="1139" y="70"/>
                      <a:pt x="950" y="1"/>
                      <a:pt x="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9887546" y="2617023"/>
                <a:ext cx="520234" cy="519814"/>
              </a:xfrm>
              <a:custGeom>
                <a:avLst/>
                <a:gdLst/>
                <a:ahLst/>
                <a:cxnLst/>
                <a:rect l="l" t="t" r="r" b="b"/>
                <a:pathLst>
                  <a:path w="6194" h="6189" extrusionOk="0">
                    <a:moveTo>
                      <a:pt x="4428" y="0"/>
                    </a:moveTo>
                    <a:lnTo>
                      <a:pt x="2214" y="2214"/>
                    </a:lnTo>
                    <a:lnTo>
                      <a:pt x="1" y="4427"/>
                    </a:lnTo>
                    <a:lnTo>
                      <a:pt x="1" y="6188"/>
                    </a:lnTo>
                    <a:lnTo>
                      <a:pt x="3095" y="3094"/>
                    </a:lnTo>
                    <a:lnTo>
                      <a:pt x="6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0228462" y="679122"/>
                <a:ext cx="148998" cy="127833"/>
              </a:xfrm>
              <a:custGeom>
                <a:avLst/>
                <a:gdLst/>
                <a:ahLst/>
                <a:cxnLst/>
                <a:rect l="l" t="t" r="r" b="b"/>
                <a:pathLst>
                  <a:path w="1774" h="1522" extrusionOk="0">
                    <a:moveTo>
                      <a:pt x="761" y="401"/>
                    </a:moveTo>
                    <a:cubicBezTo>
                      <a:pt x="1082" y="401"/>
                      <a:pt x="1238" y="789"/>
                      <a:pt x="1013" y="1014"/>
                    </a:cubicBezTo>
                    <a:cubicBezTo>
                      <a:pt x="941" y="1086"/>
                      <a:pt x="851" y="1119"/>
                      <a:pt x="763" y="1119"/>
                    </a:cubicBezTo>
                    <a:cubicBezTo>
                      <a:pt x="580" y="1119"/>
                      <a:pt x="405" y="978"/>
                      <a:pt x="405" y="761"/>
                    </a:cubicBezTo>
                    <a:cubicBezTo>
                      <a:pt x="405" y="565"/>
                      <a:pt x="565" y="405"/>
                      <a:pt x="761" y="401"/>
                    </a:cubicBezTo>
                    <a:close/>
                    <a:moveTo>
                      <a:pt x="767" y="0"/>
                    </a:moveTo>
                    <a:cubicBezTo>
                      <a:pt x="376" y="0"/>
                      <a:pt x="1" y="304"/>
                      <a:pt x="1" y="761"/>
                    </a:cubicBezTo>
                    <a:cubicBezTo>
                      <a:pt x="1" y="1182"/>
                      <a:pt x="341" y="1518"/>
                      <a:pt x="761" y="1522"/>
                    </a:cubicBezTo>
                    <a:cubicBezTo>
                      <a:pt x="1438" y="1522"/>
                      <a:pt x="1774" y="701"/>
                      <a:pt x="1298" y="225"/>
                    </a:cubicBezTo>
                    <a:cubicBezTo>
                      <a:pt x="1144" y="70"/>
                      <a:pt x="953" y="0"/>
                      <a:pt x="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7813245" y="777978"/>
                <a:ext cx="2611333" cy="3736295"/>
              </a:xfrm>
              <a:custGeom>
                <a:avLst/>
                <a:gdLst/>
                <a:ahLst/>
                <a:cxnLst/>
                <a:rect l="l" t="t" r="r" b="b"/>
                <a:pathLst>
                  <a:path w="31091" h="44485" extrusionOk="0">
                    <a:moveTo>
                      <a:pt x="28921" y="1"/>
                    </a:moveTo>
                    <a:lnTo>
                      <a:pt x="23577" y="5344"/>
                    </a:lnTo>
                    <a:lnTo>
                      <a:pt x="23577" y="11525"/>
                    </a:lnTo>
                    <a:lnTo>
                      <a:pt x="30686" y="18638"/>
                    </a:lnTo>
                    <a:lnTo>
                      <a:pt x="30686" y="21984"/>
                    </a:lnTo>
                    <a:lnTo>
                      <a:pt x="19218" y="33456"/>
                    </a:lnTo>
                    <a:lnTo>
                      <a:pt x="10744" y="33456"/>
                    </a:lnTo>
                    <a:lnTo>
                      <a:pt x="10688" y="33512"/>
                    </a:lnTo>
                    <a:lnTo>
                      <a:pt x="0" y="44200"/>
                    </a:lnTo>
                    <a:lnTo>
                      <a:pt x="285" y="44484"/>
                    </a:lnTo>
                    <a:lnTo>
                      <a:pt x="10912" y="33857"/>
                    </a:lnTo>
                    <a:lnTo>
                      <a:pt x="19382" y="33857"/>
                    </a:lnTo>
                    <a:lnTo>
                      <a:pt x="19442" y="33797"/>
                    </a:lnTo>
                    <a:lnTo>
                      <a:pt x="31090" y="22148"/>
                    </a:lnTo>
                    <a:lnTo>
                      <a:pt x="31090" y="18474"/>
                    </a:lnTo>
                    <a:lnTo>
                      <a:pt x="23977" y="11361"/>
                    </a:lnTo>
                    <a:lnTo>
                      <a:pt x="23977" y="5509"/>
                    </a:lnTo>
                    <a:lnTo>
                      <a:pt x="29205" y="285"/>
                    </a:lnTo>
                    <a:lnTo>
                      <a:pt x="289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9020853" y="1998017"/>
                <a:ext cx="1057770" cy="1611852"/>
              </a:xfrm>
              <a:custGeom>
                <a:avLst/>
                <a:gdLst/>
                <a:ahLst/>
                <a:cxnLst/>
                <a:rect l="l" t="t" r="r" b="b"/>
                <a:pathLst>
                  <a:path w="12594" h="19191" extrusionOk="0">
                    <a:moveTo>
                      <a:pt x="12481" y="1"/>
                    </a:moveTo>
                    <a:lnTo>
                      <a:pt x="7066" y="5417"/>
                    </a:lnTo>
                    <a:lnTo>
                      <a:pt x="7066" y="12017"/>
                    </a:lnTo>
                    <a:lnTo>
                      <a:pt x="1" y="19078"/>
                    </a:lnTo>
                    <a:lnTo>
                      <a:pt x="117" y="19190"/>
                    </a:lnTo>
                    <a:lnTo>
                      <a:pt x="7226" y="12081"/>
                    </a:lnTo>
                    <a:lnTo>
                      <a:pt x="7226" y="5485"/>
                    </a:lnTo>
                    <a:lnTo>
                      <a:pt x="12593" y="113"/>
                    </a:lnTo>
                    <a:lnTo>
                      <a:pt x="12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9805572" y="1401268"/>
                <a:ext cx="562817" cy="889370"/>
              </a:xfrm>
              <a:custGeom>
                <a:avLst/>
                <a:gdLst/>
                <a:ahLst/>
                <a:cxnLst/>
                <a:rect l="l" t="t" r="r" b="b"/>
                <a:pathLst>
                  <a:path w="6701" h="10589" extrusionOk="0">
                    <a:moveTo>
                      <a:pt x="112" y="1"/>
                    </a:moveTo>
                    <a:lnTo>
                      <a:pt x="0" y="117"/>
                    </a:lnTo>
                    <a:lnTo>
                      <a:pt x="6541" y="6658"/>
                    </a:lnTo>
                    <a:lnTo>
                      <a:pt x="6541" y="10588"/>
                    </a:lnTo>
                    <a:lnTo>
                      <a:pt x="6701" y="10588"/>
                    </a:lnTo>
                    <a:lnTo>
                      <a:pt x="6701" y="6590"/>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562194" y="410025"/>
              <a:ext cx="258605" cy="258941"/>
              <a:chOff x="8925357" y="2817675"/>
              <a:chExt cx="258605" cy="258941"/>
            </a:xfrm>
          </p:grpSpPr>
          <p:sp>
            <p:nvSpPr>
              <p:cNvPr id="88" name="Google Shape;88;p3"/>
              <p:cNvSpPr/>
              <p:nvPr/>
            </p:nvSpPr>
            <p:spPr>
              <a:xfrm>
                <a:off x="9033956" y="2817675"/>
                <a:ext cx="41155" cy="258941"/>
              </a:xfrm>
              <a:custGeom>
                <a:avLst/>
                <a:gdLst/>
                <a:ahLst/>
                <a:cxnLst/>
                <a:rect l="l" t="t" r="r" b="b"/>
                <a:pathLst>
                  <a:path w="490" h="3083" extrusionOk="0">
                    <a:moveTo>
                      <a:pt x="1" y="1"/>
                    </a:moveTo>
                    <a:lnTo>
                      <a:pt x="1" y="3083"/>
                    </a:lnTo>
                    <a:lnTo>
                      <a:pt x="489" y="3083"/>
                    </a:lnTo>
                    <a:lnTo>
                      <a:pt x="4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925357" y="2926610"/>
                <a:ext cx="258605" cy="41155"/>
              </a:xfrm>
              <a:custGeom>
                <a:avLst/>
                <a:gdLst/>
                <a:ahLst/>
                <a:cxnLst/>
                <a:rect l="l" t="t" r="r" b="b"/>
                <a:pathLst>
                  <a:path w="3079" h="490" extrusionOk="0">
                    <a:moveTo>
                      <a:pt x="1" y="1"/>
                    </a:moveTo>
                    <a:lnTo>
                      <a:pt x="1" y="489"/>
                    </a:lnTo>
                    <a:lnTo>
                      <a:pt x="3079" y="489"/>
                    </a:lnTo>
                    <a:lnTo>
                      <a:pt x="30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3"/>
            <p:cNvGrpSpPr/>
            <p:nvPr/>
          </p:nvGrpSpPr>
          <p:grpSpPr>
            <a:xfrm rot="5400000">
              <a:off x="8467489" y="2523161"/>
              <a:ext cx="556854" cy="97176"/>
              <a:chOff x="8351789" y="4872911"/>
              <a:chExt cx="556854" cy="97176"/>
            </a:xfrm>
          </p:grpSpPr>
          <p:sp>
            <p:nvSpPr>
              <p:cNvPr id="91" name="Google Shape;91;p3"/>
              <p:cNvSpPr/>
              <p:nvPr/>
            </p:nvSpPr>
            <p:spPr>
              <a:xfrm>
                <a:off x="8351789" y="4872911"/>
                <a:ext cx="137324" cy="97176"/>
              </a:xfrm>
              <a:custGeom>
                <a:avLst/>
                <a:gdLst/>
                <a:ahLst/>
                <a:cxnLst/>
                <a:rect l="l" t="t" r="r" b="b"/>
                <a:pathLst>
                  <a:path w="1635" h="1157" extrusionOk="0">
                    <a:moveTo>
                      <a:pt x="1" y="0"/>
                    </a:moveTo>
                    <a:lnTo>
                      <a:pt x="954" y="1157"/>
                    </a:lnTo>
                    <a:lnTo>
                      <a:pt x="1634" y="115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8456357" y="4872911"/>
                <a:ext cx="137576" cy="97176"/>
              </a:xfrm>
              <a:custGeom>
                <a:avLst/>
                <a:gdLst/>
                <a:ahLst/>
                <a:cxnLst/>
                <a:rect l="l" t="t" r="r" b="b"/>
                <a:pathLst>
                  <a:path w="1638" h="1157" extrusionOk="0">
                    <a:moveTo>
                      <a:pt x="1" y="0"/>
                    </a:moveTo>
                    <a:lnTo>
                      <a:pt x="958" y="1157"/>
                    </a:lnTo>
                    <a:lnTo>
                      <a:pt x="1638" y="1157"/>
                    </a:lnTo>
                    <a:lnTo>
                      <a:pt x="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561260" y="4872911"/>
                <a:ext cx="137576" cy="97176"/>
              </a:xfrm>
              <a:custGeom>
                <a:avLst/>
                <a:gdLst/>
                <a:ahLst/>
                <a:cxnLst/>
                <a:rect l="l" t="t" r="r" b="b"/>
                <a:pathLst>
                  <a:path w="1638" h="1157" extrusionOk="0">
                    <a:moveTo>
                      <a:pt x="1" y="0"/>
                    </a:moveTo>
                    <a:lnTo>
                      <a:pt x="957" y="1157"/>
                    </a:lnTo>
                    <a:lnTo>
                      <a:pt x="1638" y="1157"/>
                    </a:lnTo>
                    <a:lnTo>
                      <a:pt x="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666164" y="4872911"/>
                <a:ext cx="137576" cy="97176"/>
              </a:xfrm>
              <a:custGeom>
                <a:avLst/>
                <a:gdLst/>
                <a:ahLst/>
                <a:cxnLst/>
                <a:rect l="l" t="t" r="r" b="b"/>
                <a:pathLst>
                  <a:path w="1638" h="1157" extrusionOk="0">
                    <a:moveTo>
                      <a:pt x="1" y="0"/>
                    </a:moveTo>
                    <a:lnTo>
                      <a:pt x="957" y="1157"/>
                    </a:lnTo>
                    <a:lnTo>
                      <a:pt x="1638" y="1157"/>
                    </a:lnTo>
                    <a:lnTo>
                      <a:pt x="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771067" y="4872911"/>
                <a:ext cx="137576" cy="97176"/>
              </a:xfrm>
              <a:custGeom>
                <a:avLst/>
                <a:gdLst/>
                <a:ahLst/>
                <a:cxnLst/>
                <a:rect l="l" t="t" r="r" b="b"/>
                <a:pathLst>
                  <a:path w="1638" h="1157" extrusionOk="0">
                    <a:moveTo>
                      <a:pt x="0" y="0"/>
                    </a:moveTo>
                    <a:lnTo>
                      <a:pt x="957" y="1157"/>
                    </a:lnTo>
                    <a:lnTo>
                      <a:pt x="1638" y="1157"/>
                    </a:lnTo>
                    <a:lnTo>
                      <a:pt x="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p:nvPr/>
          </p:nvSpPr>
          <p:spPr>
            <a:xfrm>
              <a:off x="7306875" y="4600447"/>
              <a:ext cx="2229499" cy="657745"/>
            </a:xfrm>
            <a:custGeom>
              <a:avLst/>
              <a:gdLst/>
              <a:ahLst/>
              <a:cxnLst/>
              <a:rect l="l" t="t" r="r" b="b"/>
              <a:pathLst>
                <a:path w="21985" h="6486" extrusionOk="0">
                  <a:moveTo>
                    <a:pt x="21784" y="1"/>
                  </a:moveTo>
                  <a:lnTo>
                    <a:pt x="19442" y="2342"/>
                  </a:lnTo>
                  <a:lnTo>
                    <a:pt x="3943" y="2342"/>
                  </a:lnTo>
                  <a:lnTo>
                    <a:pt x="0" y="6285"/>
                  </a:lnTo>
                  <a:lnTo>
                    <a:pt x="201" y="6485"/>
                  </a:lnTo>
                  <a:lnTo>
                    <a:pt x="4059" y="2626"/>
                  </a:lnTo>
                  <a:lnTo>
                    <a:pt x="19558" y="2626"/>
                  </a:lnTo>
                  <a:lnTo>
                    <a:pt x="21984" y="201"/>
                  </a:lnTo>
                  <a:lnTo>
                    <a:pt x="217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5400000">
              <a:off x="7658071" y="-461281"/>
              <a:ext cx="1325446" cy="1878100"/>
            </a:xfrm>
            <a:custGeom>
              <a:avLst/>
              <a:gdLst/>
              <a:ahLst/>
              <a:cxnLst/>
              <a:rect l="l" t="t" r="r" b="b"/>
              <a:pathLst>
                <a:path w="15781" h="22361" extrusionOk="0">
                  <a:moveTo>
                    <a:pt x="15640" y="0"/>
                  </a:moveTo>
                  <a:lnTo>
                    <a:pt x="9404" y="6237"/>
                  </a:lnTo>
                  <a:lnTo>
                    <a:pt x="9404" y="12821"/>
                  </a:lnTo>
                  <a:lnTo>
                    <a:pt x="1" y="22224"/>
                  </a:lnTo>
                  <a:lnTo>
                    <a:pt x="141" y="22360"/>
                  </a:lnTo>
                  <a:lnTo>
                    <a:pt x="9600" y="12902"/>
                  </a:lnTo>
                  <a:lnTo>
                    <a:pt x="9600" y="6317"/>
                  </a:lnTo>
                  <a:lnTo>
                    <a:pt x="15780" y="137"/>
                  </a:lnTo>
                  <a:lnTo>
                    <a:pt x="15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3"/>
          <p:cNvSpPr txBox="1">
            <a:spLocks noGrp="1"/>
          </p:cNvSpPr>
          <p:nvPr>
            <p:ph type="title"/>
          </p:nvPr>
        </p:nvSpPr>
        <p:spPr>
          <a:xfrm>
            <a:off x="1320300" y="2096633"/>
            <a:ext cx="6503400" cy="105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99" name="Google Shape;99;p3"/>
          <p:cNvSpPr txBox="1">
            <a:spLocks noGrp="1"/>
          </p:cNvSpPr>
          <p:nvPr>
            <p:ph type="title" idx="2" hasCustomPrompt="1"/>
          </p:nvPr>
        </p:nvSpPr>
        <p:spPr>
          <a:xfrm>
            <a:off x="3915450" y="1163052"/>
            <a:ext cx="1313100" cy="77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00" name="Google Shape;100;p3"/>
          <p:cNvSpPr txBox="1">
            <a:spLocks noGrp="1"/>
          </p:cNvSpPr>
          <p:nvPr>
            <p:ph type="subTitle" idx="1"/>
          </p:nvPr>
        </p:nvSpPr>
        <p:spPr>
          <a:xfrm>
            <a:off x="3052350" y="3267278"/>
            <a:ext cx="3039300" cy="6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20_1">
    <p:spTree>
      <p:nvGrpSpPr>
        <p:cNvPr id="1" name="Shape 700"/>
        <p:cNvGrpSpPr/>
        <p:nvPr/>
      </p:nvGrpSpPr>
      <p:grpSpPr>
        <a:xfrm>
          <a:off x="0" y="0"/>
          <a:ext cx="0" cy="0"/>
          <a:chOff x="0" y="0"/>
          <a:chExt cx="0" cy="0"/>
        </a:xfrm>
      </p:grpSpPr>
      <p:sp>
        <p:nvSpPr>
          <p:cNvPr id="701" name="Google Shape;701;p2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grpSp>
        <p:nvGrpSpPr>
          <p:cNvPr id="702" name="Google Shape;702;p23"/>
          <p:cNvGrpSpPr/>
          <p:nvPr/>
        </p:nvGrpSpPr>
        <p:grpSpPr>
          <a:xfrm rot="10800000" flipH="1">
            <a:off x="8002875" y="-893617"/>
            <a:ext cx="1599393" cy="2188720"/>
            <a:chOff x="8051125" y="4018221"/>
            <a:chExt cx="1599393" cy="2188720"/>
          </a:xfrm>
        </p:grpSpPr>
        <p:sp>
          <p:nvSpPr>
            <p:cNvPr id="703" name="Google Shape;703;p23"/>
            <p:cNvSpPr/>
            <p:nvPr/>
          </p:nvSpPr>
          <p:spPr>
            <a:xfrm>
              <a:off x="8051125" y="4157250"/>
              <a:ext cx="1311339" cy="1311189"/>
            </a:xfrm>
            <a:custGeom>
              <a:avLst/>
              <a:gdLst/>
              <a:ahLst/>
              <a:cxnLst/>
              <a:rect l="l" t="t" r="r" b="b"/>
              <a:pathLst>
                <a:path w="8763" h="8762" extrusionOk="0">
                  <a:moveTo>
                    <a:pt x="8762" y="1"/>
                  </a:moveTo>
                  <a:lnTo>
                    <a:pt x="4382" y="4381"/>
                  </a:lnTo>
                  <a:lnTo>
                    <a:pt x="1" y="8762"/>
                  </a:lnTo>
                  <a:lnTo>
                    <a:pt x="2496" y="8762"/>
                  </a:lnTo>
                  <a:lnTo>
                    <a:pt x="5602" y="5657"/>
                  </a:lnTo>
                  <a:lnTo>
                    <a:pt x="8762" y="2496"/>
                  </a:lnTo>
                  <a:lnTo>
                    <a:pt x="8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 name="Google Shape;704;p23"/>
            <p:cNvGrpSpPr/>
            <p:nvPr/>
          </p:nvGrpSpPr>
          <p:grpSpPr>
            <a:xfrm>
              <a:off x="8421632" y="4018221"/>
              <a:ext cx="1228886" cy="2188720"/>
              <a:chOff x="8389396" y="1055350"/>
              <a:chExt cx="1228886" cy="2188720"/>
            </a:xfrm>
          </p:grpSpPr>
          <p:sp>
            <p:nvSpPr>
              <p:cNvPr id="705" name="Google Shape;705;p23"/>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 name="Google Shape;707;p23"/>
          <p:cNvGrpSpPr/>
          <p:nvPr/>
        </p:nvGrpSpPr>
        <p:grpSpPr>
          <a:xfrm>
            <a:off x="-2361718" y="1128115"/>
            <a:ext cx="6322114" cy="7255046"/>
            <a:chOff x="-2361718" y="747115"/>
            <a:chExt cx="6322114" cy="7255046"/>
          </a:xfrm>
        </p:grpSpPr>
        <p:grpSp>
          <p:nvGrpSpPr>
            <p:cNvPr id="708" name="Google Shape;708;p23"/>
            <p:cNvGrpSpPr/>
            <p:nvPr/>
          </p:nvGrpSpPr>
          <p:grpSpPr>
            <a:xfrm rot="10800000">
              <a:off x="-2361718" y="747115"/>
              <a:ext cx="6322114" cy="7255046"/>
              <a:chOff x="-2504900" y="1005827"/>
              <a:chExt cx="6322114" cy="7255046"/>
            </a:xfrm>
          </p:grpSpPr>
          <p:sp>
            <p:nvSpPr>
              <p:cNvPr id="709" name="Google Shape;709;p23"/>
              <p:cNvSpPr/>
              <p:nvPr/>
            </p:nvSpPr>
            <p:spPr>
              <a:xfrm>
                <a:off x="-2504900" y="1005827"/>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a:off x="498666" y="3857823"/>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23"/>
            <p:cNvGrpSpPr/>
            <p:nvPr/>
          </p:nvGrpSpPr>
          <p:grpSpPr>
            <a:xfrm rot="-5400000" flipH="1">
              <a:off x="413271" y="3223016"/>
              <a:ext cx="618213" cy="306426"/>
              <a:chOff x="5989375" y="1843575"/>
              <a:chExt cx="136525" cy="67675"/>
            </a:xfrm>
          </p:grpSpPr>
          <p:sp>
            <p:nvSpPr>
              <p:cNvPr id="712" name="Google Shape;712;p23"/>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3"/>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3"/>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3"/>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3"/>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777"/>
        <p:cNvGrpSpPr/>
        <p:nvPr/>
      </p:nvGrpSpPr>
      <p:grpSpPr>
        <a:xfrm>
          <a:off x="0" y="0"/>
          <a:ext cx="0" cy="0"/>
          <a:chOff x="0" y="0"/>
          <a:chExt cx="0" cy="0"/>
        </a:xfrm>
      </p:grpSpPr>
      <p:grpSp>
        <p:nvGrpSpPr>
          <p:cNvPr id="778" name="Google Shape;778;p25"/>
          <p:cNvGrpSpPr/>
          <p:nvPr/>
        </p:nvGrpSpPr>
        <p:grpSpPr>
          <a:xfrm>
            <a:off x="-1296571" y="-620648"/>
            <a:ext cx="3482238" cy="4516379"/>
            <a:chOff x="-1296571" y="-620648"/>
            <a:chExt cx="3482238" cy="4516379"/>
          </a:xfrm>
        </p:grpSpPr>
        <p:sp>
          <p:nvSpPr>
            <p:cNvPr id="779" name="Google Shape;779;p25"/>
            <p:cNvSpPr/>
            <p:nvPr/>
          </p:nvSpPr>
          <p:spPr>
            <a:xfrm>
              <a:off x="-1296571" y="0"/>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25"/>
            <p:cNvGrpSpPr/>
            <p:nvPr/>
          </p:nvGrpSpPr>
          <p:grpSpPr>
            <a:xfrm>
              <a:off x="-941814" y="-620648"/>
              <a:ext cx="3127481" cy="4516379"/>
              <a:chOff x="278245" y="-184325"/>
              <a:chExt cx="2358228" cy="3405504"/>
            </a:xfrm>
          </p:grpSpPr>
          <p:grpSp>
            <p:nvGrpSpPr>
              <p:cNvPr id="781" name="Google Shape;781;p25"/>
              <p:cNvGrpSpPr/>
              <p:nvPr/>
            </p:nvGrpSpPr>
            <p:grpSpPr>
              <a:xfrm>
                <a:off x="278245" y="-184325"/>
                <a:ext cx="2358228" cy="3336759"/>
                <a:chOff x="1181475" y="2041825"/>
                <a:chExt cx="620325" cy="877725"/>
              </a:xfrm>
            </p:grpSpPr>
            <p:sp>
              <p:nvSpPr>
                <p:cNvPr id="782" name="Google Shape;782;p25"/>
                <p:cNvSpPr/>
                <p:nvPr/>
              </p:nvSpPr>
              <p:spPr>
                <a:xfrm>
                  <a:off x="1185375" y="2377350"/>
                  <a:ext cx="119525" cy="119500"/>
                </a:xfrm>
                <a:custGeom>
                  <a:avLst/>
                  <a:gdLst/>
                  <a:ahLst/>
                  <a:cxnLst/>
                  <a:rect l="l" t="t" r="r" b="b"/>
                  <a:pathLst>
                    <a:path w="4781" h="4780" extrusionOk="0">
                      <a:moveTo>
                        <a:pt x="4780" y="0"/>
                      </a:moveTo>
                      <a:lnTo>
                        <a:pt x="2390" y="2390"/>
                      </a:lnTo>
                      <a:lnTo>
                        <a:pt x="1" y="4780"/>
                      </a:lnTo>
                      <a:lnTo>
                        <a:pt x="1362" y="4780"/>
                      </a:lnTo>
                      <a:lnTo>
                        <a:pt x="3071" y="3071"/>
                      </a:lnTo>
                      <a:lnTo>
                        <a:pt x="4780" y="1361"/>
                      </a:lnTo>
                      <a:lnTo>
                        <a:pt x="4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a:off x="1767500" y="2041825"/>
                  <a:ext cx="34300" cy="29425"/>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a:off x="1260925" y="2268575"/>
                  <a:ext cx="243200" cy="370575"/>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25"/>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 name="Google Shape;788;p25"/>
          <p:cNvGrpSpPr/>
          <p:nvPr/>
        </p:nvGrpSpPr>
        <p:grpSpPr>
          <a:xfrm>
            <a:off x="5245253" y="-441860"/>
            <a:ext cx="6654696" cy="9380356"/>
            <a:chOff x="5245253" y="-441860"/>
            <a:chExt cx="6654696" cy="9380356"/>
          </a:xfrm>
        </p:grpSpPr>
        <p:sp>
          <p:nvSpPr>
            <p:cNvPr id="789" name="Google Shape;789;p25"/>
            <p:cNvSpPr/>
            <p:nvPr/>
          </p:nvSpPr>
          <p:spPr>
            <a:xfrm rot="10800000" flipH="1">
              <a:off x="5245253" y="1301790"/>
              <a:ext cx="6654696" cy="7636707"/>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25"/>
            <p:cNvGrpSpPr/>
            <p:nvPr/>
          </p:nvGrpSpPr>
          <p:grpSpPr>
            <a:xfrm flipH="1">
              <a:off x="8418770" y="-441860"/>
              <a:ext cx="2708843" cy="3931638"/>
              <a:chOff x="6769513" y="299393"/>
              <a:chExt cx="1308620" cy="1899525"/>
            </a:xfrm>
          </p:grpSpPr>
          <p:sp>
            <p:nvSpPr>
              <p:cNvPr id="791" name="Google Shape;791;p25"/>
              <p:cNvSpPr/>
              <p:nvPr/>
            </p:nvSpPr>
            <p:spPr>
              <a:xfrm>
                <a:off x="7817889" y="1007055"/>
                <a:ext cx="252070" cy="252070"/>
              </a:xfrm>
              <a:custGeom>
                <a:avLst/>
                <a:gdLst/>
                <a:ahLst/>
                <a:cxnLst/>
                <a:rect l="l" t="t" r="r" b="b"/>
                <a:pathLst>
                  <a:path w="4564" h="4564" extrusionOk="0">
                    <a:moveTo>
                      <a:pt x="0" y="1"/>
                    </a:moveTo>
                    <a:lnTo>
                      <a:pt x="0" y="1302"/>
                    </a:lnTo>
                    <a:lnTo>
                      <a:pt x="1629" y="2931"/>
                    </a:lnTo>
                    <a:lnTo>
                      <a:pt x="3263" y="4564"/>
                    </a:lnTo>
                    <a:lnTo>
                      <a:pt x="4563" y="4564"/>
                    </a:lnTo>
                    <a:lnTo>
                      <a:pt x="2282" y="2282"/>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5"/>
              <p:cNvSpPr/>
              <p:nvPr/>
            </p:nvSpPr>
            <p:spPr>
              <a:xfrm>
                <a:off x="7983027" y="2137006"/>
                <a:ext cx="72351" cy="61913"/>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5"/>
              <p:cNvSpPr/>
              <p:nvPr/>
            </p:nvSpPr>
            <p:spPr>
              <a:xfrm>
                <a:off x="6769513" y="299393"/>
                <a:ext cx="61968" cy="61747"/>
              </a:xfrm>
              <a:custGeom>
                <a:avLst/>
                <a:gdLst/>
                <a:ahLst/>
                <a:cxnLst/>
                <a:rect l="l" t="t" r="r" b="b"/>
                <a:pathLst>
                  <a:path w="1122" h="1118" extrusionOk="0">
                    <a:moveTo>
                      <a:pt x="561" y="293"/>
                    </a:moveTo>
                    <a:cubicBezTo>
                      <a:pt x="705" y="293"/>
                      <a:pt x="825" y="413"/>
                      <a:pt x="825" y="557"/>
                    </a:cubicBezTo>
                    <a:cubicBezTo>
                      <a:pt x="825" y="705"/>
                      <a:pt x="705" y="821"/>
                      <a:pt x="561" y="821"/>
                    </a:cubicBezTo>
                    <a:cubicBezTo>
                      <a:pt x="417" y="821"/>
                      <a:pt x="297" y="705"/>
                      <a:pt x="297" y="557"/>
                    </a:cubicBezTo>
                    <a:cubicBezTo>
                      <a:pt x="297" y="413"/>
                      <a:pt x="417" y="293"/>
                      <a:pt x="561" y="293"/>
                    </a:cubicBezTo>
                    <a:close/>
                    <a:moveTo>
                      <a:pt x="554" y="1"/>
                    </a:moveTo>
                    <a:cubicBezTo>
                      <a:pt x="249" y="1"/>
                      <a:pt x="1" y="251"/>
                      <a:pt x="1" y="557"/>
                    </a:cubicBezTo>
                    <a:cubicBezTo>
                      <a:pt x="1" y="865"/>
                      <a:pt x="253" y="1117"/>
                      <a:pt x="561" y="1117"/>
                    </a:cubicBezTo>
                    <a:cubicBezTo>
                      <a:pt x="869" y="1117"/>
                      <a:pt x="1122" y="865"/>
                      <a:pt x="1122" y="557"/>
                    </a:cubicBezTo>
                    <a:cubicBezTo>
                      <a:pt x="1122" y="249"/>
                      <a:pt x="869" y="1"/>
                      <a:pt x="561" y="1"/>
                    </a:cubicBezTo>
                    <a:cubicBezTo>
                      <a:pt x="559" y="1"/>
                      <a:pt x="556"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5"/>
              <p:cNvSpPr/>
              <p:nvPr/>
            </p:nvSpPr>
            <p:spPr>
              <a:xfrm>
                <a:off x="6811985" y="339214"/>
                <a:ext cx="1266148" cy="1811765"/>
              </a:xfrm>
              <a:custGeom>
                <a:avLst/>
                <a:gdLst/>
                <a:ahLst/>
                <a:cxnLst/>
                <a:rect l="l" t="t" r="r" b="b"/>
                <a:pathLst>
                  <a:path w="22925" h="32804" extrusionOk="0">
                    <a:moveTo>
                      <a:pt x="208" y="0"/>
                    </a:moveTo>
                    <a:lnTo>
                      <a:pt x="0" y="208"/>
                    </a:lnTo>
                    <a:lnTo>
                      <a:pt x="7878" y="8090"/>
                    </a:lnTo>
                    <a:lnTo>
                      <a:pt x="7922" y="8134"/>
                    </a:lnTo>
                    <a:lnTo>
                      <a:pt x="14170" y="8134"/>
                    </a:lnTo>
                    <a:lnTo>
                      <a:pt x="22628" y="16592"/>
                    </a:lnTo>
                    <a:lnTo>
                      <a:pt x="22628" y="19058"/>
                    </a:lnTo>
                    <a:lnTo>
                      <a:pt x="17385" y="24301"/>
                    </a:lnTo>
                    <a:lnTo>
                      <a:pt x="17385" y="28860"/>
                    </a:lnTo>
                    <a:lnTo>
                      <a:pt x="21323" y="32803"/>
                    </a:lnTo>
                    <a:lnTo>
                      <a:pt x="21532" y="32595"/>
                    </a:lnTo>
                    <a:lnTo>
                      <a:pt x="17681" y="28740"/>
                    </a:lnTo>
                    <a:lnTo>
                      <a:pt x="17681" y="24425"/>
                    </a:lnTo>
                    <a:lnTo>
                      <a:pt x="22925" y="19182"/>
                    </a:lnTo>
                    <a:lnTo>
                      <a:pt x="22925" y="16468"/>
                    </a:lnTo>
                    <a:lnTo>
                      <a:pt x="14334" y="7878"/>
                    </a:lnTo>
                    <a:lnTo>
                      <a:pt x="14290" y="7838"/>
                    </a:lnTo>
                    <a:lnTo>
                      <a:pt x="8046" y="7838"/>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5"/>
              <p:cNvSpPr/>
              <p:nvPr/>
            </p:nvSpPr>
            <p:spPr>
              <a:xfrm>
                <a:off x="7397589" y="777575"/>
                <a:ext cx="512976" cy="781781"/>
              </a:xfrm>
              <a:custGeom>
                <a:avLst/>
                <a:gdLst/>
                <a:ahLst/>
                <a:cxnLst/>
                <a:rect l="l" t="t" r="r" b="b"/>
                <a:pathLst>
                  <a:path w="9288" h="14155" extrusionOk="0">
                    <a:moveTo>
                      <a:pt x="81" y="1"/>
                    </a:moveTo>
                    <a:lnTo>
                      <a:pt x="1" y="85"/>
                    </a:lnTo>
                    <a:lnTo>
                      <a:pt x="5209" y="5292"/>
                    </a:lnTo>
                    <a:lnTo>
                      <a:pt x="5209" y="10160"/>
                    </a:lnTo>
                    <a:lnTo>
                      <a:pt x="9203" y="14155"/>
                    </a:lnTo>
                    <a:lnTo>
                      <a:pt x="9287" y="14071"/>
                    </a:lnTo>
                    <a:lnTo>
                      <a:pt x="5325" y="10108"/>
                    </a:lnTo>
                    <a:lnTo>
                      <a:pt x="5325" y="5244"/>
                    </a:lnTo>
                    <a:lnTo>
                      <a:pt x="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5"/>
              <p:cNvSpPr/>
              <p:nvPr/>
            </p:nvSpPr>
            <p:spPr>
              <a:xfrm>
                <a:off x="7777847" y="1417359"/>
                <a:ext cx="273112" cy="431181"/>
              </a:xfrm>
              <a:custGeom>
                <a:avLst/>
                <a:gdLst/>
                <a:ahLst/>
                <a:cxnLst/>
                <a:rect l="l" t="t" r="r" b="b"/>
                <a:pathLst>
                  <a:path w="4945" h="7807" extrusionOk="0">
                    <a:moveTo>
                      <a:pt x="4824" y="1"/>
                    </a:moveTo>
                    <a:lnTo>
                      <a:pt x="4824" y="2899"/>
                    </a:lnTo>
                    <a:lnTo>
                      <a:pt x="1" y="7722"/>
                    </a:lnTo>
                    <a:lnTo>
                      <a:pt x="85" y="7806"/>
                    </a:lnTo>
                    <a:lnTo>
                      <a:pt x="4944" y="2951"/>
                    </a:ln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25"/>
            <p:cNvSpPr/>
            <p:nvPr/>
          </p:nvSpPr>
          <p:spPr>
            <a:xfrm rot="10800000" flipH="1">
              <a:off x="8322117" y="3604890"/>
              <a:ext cx="1464987" cy="2586938"/>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5"/>
            <p:cNvSpPr/>
            <p:nvPr/>
          </p:nvSpPr>
          <p:spPr>
            <a:xfrm rot="10800000" flipH="1">
              <a:off x="8796218" y="3575323"/>
              <a:ext cx="727762" cy="727762"/>
            </a:xfrm>
            <a:custGeom>
              <a:avLst/>
              <a:gdLst/>
              <a:ahLst/>
              <a:cxnLst/>
              <a:rect l="l" t="t" r="r" b="b"/>
              <a:pathLst>
                <a:path w="9936" h="9936" fill="none" extrusionOk="0">
                  <a:moveTo>
                    <a:pt x="8170" y="1770"/>
                  </a:moveTo>
                  <a:cubicBezTo>
                    <a:pt x="9936" y="3535"/>
                    <a:pt x="9936" y="6401"/>
                    <a:pt x="8170" y="8170"/>
                  </a:cubicBezTo>
                  <a:cubicBezTo>
                    <a:pt x="6401" y="9935"/>
                    <a:pt x="3535" y="9935"/>
                    <a:pt x="1770" y="8170"/>
                  </a:cubicBezTo>
                  <a:cubicBezTo>
                    <a:pt x="1" y="6401"/>
                    <a:pt x="1" y="3535"/>
                    <a:pt x="1770" y="1770"/>
                  </a:cubicBezTo>
                  <a:cubicBezTo>
                    <a:pt x="3535" y="0"/>
                    <a:pt x="6401" y="0"/>
                    <a:pt x="8170" y="1770"/>
                  </a:cubicBezTo>
                  <a:close/>
                </a:path>
              </a:pathLst>
            </a:custGeom>
            <a:noFill/>
            <a:ln w="19050" cap="flat" cmpd="sng">
              <a:solidFill>
                <a:schemeClr val="accent3"/>
              </a:solidFill>
              <a:prstDash val="solid"/>
              <a:miter lim="400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799"/>
        <p:cNvGrpSpPr/>
        <p:nvPr/>
      </p:nvGrpSpPr>
      <p:grpSpPr>
        <a:xfrm>
          <a:off x="0" y="0"/>
          <a:ext cx="0" cy="0"/>
          <a:chOff x="0" y="0"/>
          <a:chExt cx="0" cy="0"/>
        </a:xfrm>
      </p:grpSpPr>
      <p:grpSp>
        <p:nvGrpSpPr>
          <p:cNvPr id="800" name="Google Shape;800;p26"/>
          <p:cNvGrpSpPr/>
          <p:nvPr/>
        </p:nvGrpSpPr>
        <p:grpSpPr>
          <a:xfrm rot="10800000" flipH="1">
            <a:off x="8002875" y="-893617"/>
            <a:ext cx="1599393" cy="2188720"/>
            <a:chOff x="8051125" y="4018221"/>
            <a:chExt cx="1599393" cy="2188720"/>
          </a:xfrm>
        </p:grpSpPr>
        <p:sp>
          <p:nvSpPr>
            <p:cNvPr id="801" name="Google Shape;801;p26"/>
            <p:cNvSpPr/>
            <p:nvPr/>
          </p:nvSpPr>
          <p:spPr>
            <a:xfrm>
              <a:off x="8051125" y="4157250"/>
              <a:ext cx="1311339" cy="1311189"/>
            </a:xfrm>
            <a:custGeom>
              <a:avLst/>
              <a:gdLst/>
              <a:ahLst/>
              <a:cxnLst/>
              <a:rect l="l" t="t" r="r" b="b"/>
              <a:pathLst>
                <a:path w="8763" h="8762" extrusionOk="0">
                  <a:moveTo>
                    <a:pt x="8762" y="1"/>
                  </a:moveTo>
                  <a:lnTo>
                    <a:pt x="4382" y="4381"/>
                  </a:lnTo>
                  <a:lnTo>
                    <a:pt x="1" y="8762"/>
                  </a:lnTo>
                  <a:lnTo>
                    <a:pt x="2496" y="8762"/>
                  </a:lnTo>
                  <a:lnTo>
                    <a:pt x="5602" y="5657"/>
                  </a:lnTo>
                  <a:lnTo>
                    <a:pt x="8762" y="2496"/>
                  </a:lnTo>
                  <a:lnTo>
                    <a:pt x="8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26"/>
            <p:cNvGrpSpPr/>
            <p:nvPr/>
          </p:nvGrpSpPr>
          <p:grpSpPr>
            <a:xfrm>
              <a:off x="8421632" y="4018221"/>
              <a:ext cx="1228886" cy="2188720"/>
              <a:chOff x="8389396" y="1055350"/>
              <a:chExt cx="1228886" cy="2188720"/>
            </a:xfrm>
          </p:grpSpPr>
          <p:sp>
            <p:nvSpPr>
              <p:cNvPr id="803" name="Google Shape;803;p26"/>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 name="Google Shape;805;p26"/>
          <p:cNvGrpSpPr/>
          <p:nvPr/>
        </p:nvGrpSpPr>
        <p:grpSpPr>
          <a:xfrm>
            <a:off x="-2361718" y="1128115"/>
            <a:ext cx="6322114" cy="7255046"/>
            <a:chOff x="-2361718" y="747115"/>
            <a:chExt cx="6322114" cy="7255046"/>
          </a:xfrm>
        </p:grpSpPr>
        <p:grpSp>
          <p:nvGrpSpPr>
            <p:cNvPr id="806" name="Google Shape;806;p26"/>
            <p:cNvGrpSpPr/>
            <p:nvPr/>
          </p:nvGrpSpPr>
          <p:grpSpPr>
            <a:xfrm rot="10800000">
              <a:off x="-2361718" y="747115"/>
              <a:ext cx="6322114" cy="7255046"/>
              <a:chOff x="-2504900" y="1005827"/>
              <a:chExt cx="6322114" cy="7255046"/>
            </a:xfrm>
          </p:grpSpPr>
          <p:sp>
            <p:nvSpPr>
              <p:cNvPr id="807" name="Google Shape;807;p26"/>
              <p:cNvSpPr/>
              <p:nvPr/>
            </p:nvSpPr>
            <p:spPr>
              <a:xfrm>
                <a:off x="-2504900" y="1005827"/>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a:off x="498666" y="3857823"/>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6"/>
            <p:cNvGrpSpPr/>
            <p:nvPr/>
          </p:nvGrpSpPr>
          <p:grpSpPr>
            <a:xfrm rot="-5400000" flipH="1">
              <a:off x="413271" y="3223016"/>
              <a:ext cx="618213" cy="306426"/>
              <a:chOff x="5989375" y="1843575"/>
              <a:chExt cx="136525" cy="67675"/>
            </a:xfrm>
          </p:grpSpPr>
          <p:sp>
            <p:nvSpPr>
              <p:cNvPr id="810" name="Google Shape;810;p26"/>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6"/>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6"/>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6"/>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6"/>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6"/>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6"/>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77851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982466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5166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237901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460943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107022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809409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4"/>
        <p:cNvGrpSpPr/>
        <p:nvPr/>
      </p:nvGrpSpPr>
      <p:grpSpPr>
        <a:xfrm>
          <a:off x="0" y="0"/>
          <a:ext cx="0" cy="0"/>
          <a:chOff x="0" y="0"/>
          <a:chExt cx="0" cy="0"/>
        </a:xfrm>
      </p:grpSpPr>
      <p:grpSp>
        <p:nvGrpSpPr>
          <p:cNvPr id="115" name="Google Shape;115;p5"/>
          <p:cNvGrpSpPr/>
          <p:nvPr/>
        </p:nvGrpSpPr>
        <p:grpSpPr>
          <a:xfrm>
            <a:off x="5368428" y="-2371849"/>
            <a:ext cx="7166740" cy="6435526"/>
            <a:chOff x="5368428" y="-2371849"/>
            <a:chExt cx="7166740" cy="6435526"/>
          </a:xfrm>
        </p:grpSpPr>
        <p:sp>
          <p:nvSpPr>
            <p:cNvPr id="116" name="Google Shape;116;p5"/>
            <p:cNvSpPr/>
            <p:nvPr/>
          </p:nvSpPr>
          <p:spPr>
            <a:xfrm>
              <a:off x="5368428" y="-2371849"/>
              <a:ext cx="7166740" cy="6435526"/>
            </a:xfrm>
            <a:custGeom>
              <a:avLst/>
              <a:gdLst/>
              <a:ahLst/>
              <a:cxnLst/>
              <a:rect l="l" t="t" r="r" b="b"/>
              <a:pathLst>
                <a:path w="71519" h="64222" extrusionOk="0">
                  <a:moveTo>
                    <a:pt x="160" y="0"/>
                  </a:moveTo>
                  <a:lnTo>
                    <a:pt x="0" y="160"/>
                  </a:lnTo>
                  <a:lnTo>
                    <a:pt x="26919" y="27079"/>
                  </a:lnTo>
                  <a:lnTo>
                    <a:pt x="26919" y="27956"/>
                  </a:lnTo>
                  <a:lnTo>
                    <a:pt x="30762" y="31798"/>
                  </a:lnTo>
                  <a:lnTo>
                    <a:pt x="32743" y="31798"/>
                  </a:lnTo>
                  <a:lnTo>
                    <a:pt x="38031" y="37086"/>
                  </a:lnTo>
                  <a:lnTo>
                    <a:pt x="44224" y="37086"/>
                  </a:lnTo>
                  <a:lnTo>
                    <a:pt x="71359" y="64221"/>
                  </a:lnTo>
                  <a:lnTo>
                    <a:pt x="71519" y="64061"/>
                  </a:lnTo>
                  <a:lnTo>
                    <a:pt x="42046" y="34588"/>
                  </a:lnTo>
                  <a:lnTo>
                    <a:pt x="42046" y="33035"/>
                  </a:lnTo>
                  <a:lnTo>
                    <a:pt x="38359" y="29353"/>
                  </a:lnTo>
                  <a:lnTo>
                    <a:pt x="35465" y="29353"/>
                  </a:lnTo>
                  <a:lnTo>
                    <a:pt x="28949" y="22836"/>
                  </a:lnTo>
                  <a:lnTo>
                    <a:pt x="22993" y="22836"/>
                  </a:lnTo>
                  <a:lnTo>
                    <a:pt x="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5"/>
            <p:cNvGrpSpPr/>
            <p:nvPr/>
          </p:nvGrpSpPr>
          <p:grpSpPr>
            <a:xfrm rot="-5400000" flipH="1">
              <a:off x="8268109" y="1815891"/>
              <a:ext cx="618213" cy="306426"/>
              <a:chOff x="5989375" y="1843575"/>
              <a:chExt cx="136525" cy="67675"/>
            </a:xfrm>
          </p:grpSpPr>
          <p:sp>
            <p:nvSpPr>
              <p:cNvPr id="118" name="Google Shape;118;p5"/>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5"/>
            <p:cNvGrpSpPr/>
            <p:nvPr/>
          </p:nvGrpSpPr>
          <p:grpSpPr>
            <a:xfrm>
              <a:off x="8375532" y="539146"/>
              <a:ext cx="1228886" cy="2188720"/>
              <a:chOff x="8389396" y="1055350"/>
              <a:chExt cx="1228886" cy="2188720"/>
            </a:xfrm>
          </p:grpSpPr>
          <p:sp>
            <p:nvSpPr>
              <p:cNvPr id="127" name="Google Shape;127;p5"/>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 name="Google Shape;129;p5"/>
          <p:cNvGrpSpPr/>
          <p:nvPr/>
        </p:nvGrpSpPr>
        <p:grpSpPr>
          <a:xfrm>
            <a:off x="-2504900" y="387590"/>
            <a:ext cx="6322114" cy="7873283"/>
            <a:chOff x="-2504900" y="387590"/>
            <a:chExt cx="6322114" cy="7873283"/>
          </a:xfrm>
        </p:grpSpPr>
        <p:grpSp>
          <p:nvGrpSpPr>
            <p:cNvPr id="130" name="Google Shape;130;p5"/>
            <p:cNvGrpSpPr/>
            <p:nvPr/>
          </p:nvGrpSpPr>
          <p:grpSpPr>
            <a:xfrm>
              <a:off x="827762" y="4158773"/>
              <a:ext cx="471865" cy="38050"/>
              <a:chOff x="6298452" y="2390050"/>
              <a:chExt cx="140725" cy="11350"/>
            </a:xfrm>
          </p:grpSpPr>
          <p:sp>
            <p:nvSpPr>
              <p:cNvPr id="131" name="Google Shape;131;p5"/>
              <p:cNvSpPr/>
              <p:nvPr/>
            </p:nvSpPr>
            <p:spPr>
              <a:xfrm>
                <a:off x="6298452" y="2390050"/>
                <a:ext cx="70375" cy="11350"/>
              </a:xfrm>
              <a:custGeom>
                <a:avLst/>
                <a:gdLst/>
                <a:ahLst/>
                <a:cxnLst/>
                <a:rect l="l" t="t" r="r" b="b"/>
                <a:pathLst>
                  <a:path w="2815" h="454" extrusionOk="0">
                    <a:moveTo>
                      <a:pt x="1" y="1"/>
                    </a:moveTo>
                    <a:lnTo>
                      <a:pt x="1" y="453"/>
                    </a:lnTo>
                    <a:lnTo>
                      <a:pt x="2815" y="453"/>
                    </a:lnTo>
                    <a:lnTo>
                      <a:pt x="28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6382427" y="2390050"/>
                <a:ext cx="35150" cy="11350"/>
              </a:xfrm>
              <a:custGeom>
                <a:avLst/>
                <a:gdLst/>
                <a:ahLst/>
                <a:cxnLst/>
                <a:rect l="l" t="t" r="r" b="b"/>
                <a:pathLst>
                  <a:path w="1406" h="454" extrusionOk="0">
                    <a:moveTo>
                      <a:pt x="0" y="1"/>
                    </a:moveTo>
                    <a:lnTo>
                      <a:pt x="0" y="453"/>
                    </a:lnTo>
                    <a:lnTo>
                      <a:pt x="1405" y="453"/>
                    </a:lnTo>
                    <a:lnTo>
                      <a:pt x="14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6427952" y="2390050"/>
                <a:ext cx="11225" cy="11350"/>
              </a:xfrm>
              <a:custGeom>
                <a:avLst/>
                <a:gdLst/>
                <a:ahLst/>
                <a:cxnLst/>
                <a:rect l="l" t="t" r="r" b="b"/>
                <a:pathLst>
                  <a:path w="449" h="454" extrusionOk="0">
                    <a:moveTo>
                      <a:pt x="1" y="1"/>
                    </a:moveTo>
                    <a:lnTo>
                      <a:pt x="1" y="453"/>
                    </a:lnTo>
                    <a:lnTo>
                      <a:pt x="449" y="453"/>
                    </a:lnTo>
                    <a:lnTo>
                      <a:pt x="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5"/>
            <p:cNvGrpSpPr/>
            <p:nvPr/>
          </p:nvGrpSpPr>
          <p:grpSpPr>
            <a:xfrm>
              <a:off x="-2504900" y="387590"/>
              <a:ext cx="6322114" cy="7873283"/>
              <a:chOff x="-2504900" y="387590"/>
              <a:chExt cx="6322114" cy="7873283"/>
            </a:xfrm>
          </p:grpSpPr>
          <p:grpSp>
            <p:nvGrpSpPr>
              <p:cNvPr id="135" name="Google Shape;135;p5"/>
              <p:cNvGrpSpPr/>
              <p:nvPr/>
            </p:nvGrpSpPr>
            <p:grpSpPr>
              <a:xfrm>
                <a:off x="-1553565" y="387590"/>
                <a:ext cx="2381713" cy="3328977"/>
                <a:chOff x="7655072" y="-407632"/>
                <a:chExt cx="2008529" cy="2807368"/>
              </a:xfrm>
            </p:grpSpPr>
            <p:sp>
              <p:nvSpPr>
                <p:cNvPr id="136" name="Google Shape;136;p5"/>
                <p:cNvSpPr/>
                <p:nvPr/>
              </p:nvSpPr>
              <p:spPr>
                <a:xfrm>
                  <a:off x="7685059" y="-336851"/>
                  <a:ext cx="1930325" cy="2689498"/>
                </a:xfrm>
                <a:custGeom>
                  <a:avLst/>
                  <a:gdLst/>
                  <a:ahLst/>
                  <a:cxnLst/>
                  <a:rect l="l" t="t" r="r" b="b"/>
                  <a:pathLst>
                    <a:path w="32508" h="45293" extrusionOk="0">
                      <a:moveTo>
                        <a:pt x="0" y="1"/>
                      </a:moveTo>
                      <a:lnTo>
                        <a:pt x="0" y="8351"/>
                      </a:lnTo>
                      <a:lnTo>
                        <a:pt x="15447" y="8351"/>
                      </a:lnTo>
                      <a:lnTo>
                        <a:pt x="24998" y="17901"/>
                      </a:lnTo>
                      <a:lnTo>
                        <a:pt x="24998" y="38040"/>
                      </a:lnTo>
                      <a:lnTo>
                        <a:pt x="32251" y="45293"/>
                      </a:lnTo>
                      <a:lnTo>
                        <a:pt x="32507" y="45037"/>
                      </a:lnTo>
                      <a:lnTo>
                        <a:pt x="25358" y="37888"/>
                      </a:lnTo>
                      <a:lnTo>
                        <a:pt x="25358" y="17749"/>
                      </a:lnTo>
                      <a:lnTo>
                        <a:pt x="15651" y="8043"/>
                      </a:lnTo>
                      <a:lnTo>
                        <a:pt x="15595" y="7986"/>
                      </a:lnTo>
                      <a:lnTo>
                        <a:pt x="365" y="7986"/>
                      </a:lnTo>
                      <a:lnTo>
                        <a:pt x="3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8734422" y="271200"/>
                  <a:ext cx="332350" cy="332528"/>
                </a:xfrm>
                <a:custGeom>
                  <a:avLst/>
                  <a:gdLst/>
                  <a:ahLst/>
                  <a:cxnLst/>
                  <a:rect l="l" t="t" r="r" b="b"/>
                  <a:pathLst>
                    <a:path w="5597" h="5600" extrusionOk="0">
                      <a:moveTo>
                        <a:pt x="1" y="0"/>
                      </a:moveTo>
                      <a:lnTo>
                        <a:pt x="1" y="1597"/>
                      </a:lnTo>
                      <a:lnTo>
                        <a:pt x="2002" y="3599"/>
                      </a:lnTo>
                      <a:lnTo>
                        <a:pt x="4004" y="5600"/>
                      </a:lnTo>
                      <a:lnTo>
                        <a:pt x="5597" y="5600"/>
                      </a:lnTo>
                      <a:lnTo>
                        <a:pt x="2799" y="280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7655072" y="-407632"/>
                  <a:ext cx="81588" cy="81529"/>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9568236" y="2317969"/>
                  <a:ext cx="95364" cy="81766"/>
                </a:xfrm>
                <a:custGeom>
                  <a:avLst/>
                  <a:gdLst/>
                  <a:ahLst/>
                  <a:cxnLst/>
                  <a:rect l="l" t="t" r="r" b="b"/>
                  <a:pathLst>
                    <a:path w="1606" h="1377" extrusionOk="0">
                      <a:moveTo>
                        <a:pt x="917" y="364"/>
                      </a:moveTo>
                      <a:cubicBezTo>
                        <a:pt x="1097" y="364"/>
                        <a:pt x="1242" y="512"/>
                        <a:pt x="1242" y="688"/>
                      </a:cubicBezTo>
                      <a:cubicBezTo>
                        <a:pt x="1242" y="883"/>
                        <a:pt x="1082" y="1012"/>
                        <a:pt x="916" y="1012"/>
                      </a:cubicBezTo>
                      <a:cubicBezTo>
                        <a:pt x="837" y="1012"/>
                        <a:pt x="755" y="982"/>
                        <a:pt x="689" y="916"/>
                      </a:cubicBezTo>
                      <a:cubicBezTo>
                        <a:pt x="485" y="712"/>
                        <a:pt x="629" y="364"/>
                        <a:pt x="917" y="364"/>
                      </a:cubicBezTo>
                      <a:close/>
                      <a:moveTo>
                        <a:pt x="915" y="1"/>
                      </a:moveTo>
                      <a:cubicBezTo>
                        <a:pt x="746" y="1"/>
                        <a:pt x="573" y="63"/>
                        <a:pt x="433" y="203"/>
                      </a:cubicBezTo>
                      <a:cubicBezTo>
                        <a:pt x="1" y="636"/>
                        <a:pt x="309" y="1376"/>
                        <a:pt x="917" y="1376"/>
                      </a:cubicBezTo>
                      <a:cubicBezTo>
                        <a:pt x="1298" y="1372"/>
                        <a:pt x="1606" y="1068"/>
                        <a:pt x="1606" y="688"/>
                      </a:cubicBezTo>
                      <a:cubicBezTo>
                        <a:pt x="1606" y="274"/>
                        <a:pt x="1267" y="1"/>
                        <a:pt x="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7692897" y="-144282"/>
                  <a:ext cx="497783" cy="292387"/>
                </a:xfrm>
                <a:custGeom>
                  <a:avLst/>
                  <a:gdLst/>
                  <a:ahLst/>
                  <a:cxnLst/>
                  <a:rect l="l" t="t" r="r" b="b"/>
                  <a:pathLst>
                    <a:path w="8383" h="4924" extrusionOk="0">
                      <a:moveTo>
                        <a:pt x="100" y="0"/>
                      </a:moveTo>
                      <a:lnTo>
                        <a:pt x="0" y="104"/>
                      </a:lnTo>
                      <a:lnTo>
                        <a:pt x="2498" y="2598"/>
                      </a:lnTo>
                      <a:lnTo>
                        <a:pt x="5957" y="2598"/>
                      </a:lnTo>
                      <a:lnTo>
                        <a:pt x="8282" y="4924"/>
                      </a:lnTo>
                      <a:lnTo>
                        <a:pt x="8382" y="4820"/>
                      </a:lnTo>
                      <a:lnTo>
                        <a:pt x="6017" y="2454"/>
                      </a:lnTo>
                      <a:lnTo>
                        <a:pt x="2558" y="2454"/>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5"/>
              <p:cNvGrpSpPr/>
              <p:nvPr/>
            </p:nvGrpSpPr>
            <p:grpSpPr>
              <a:xfrm>
                <a:off x="-2504900" y="1005827"/>
                <a:ext cx="6322114" cy="7255046"/>
                <a:chOff x="-2504900" y="1005827"/>
                <a:chExt cx="6322114" cy="7255046"/>
              </a:xfrm>
            </p:grpSpPr>
            <p:sp>
              <p:nvSpPr>
                <p:cNvPr id="142" name="Google Shape;142;p5"/>
                <p:cNvSpPr/>
                <p:nvPr/>
              </p:nvSpPr>
              <p:spPr>
                <a:xfrm>
                  <a:off x="-2504900" y="1005827"/>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118934" y="3399771"/>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4" name="Google Shape;144;p5"/>
          <p:cNvSpPr txBox="1">
            <a:spLocks noGrp="1"/>
          </p:cNvSpPr>
          <p:nvPr>
            <p:ph type="subTitle" idx="1"/>
          </p:nvPr>
        </p:nvSpPr>
        <p:spPr>
          <a:xfrm>
            <a:off x="1254788" y="2601579"/>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145" name="Google Shape;145;p5"/>
          <p:cNvSpPr txBox="1">
            <a:spLocks noGrp="1"/>
          </p:cNvSpPr>
          <p:nvPr>
            <p:ph type="subTitle" idx="2"/>
          </p:nvPr>
        </p:nvSpPr>
        <p:spPr>
          <a:xfrm>
            <a:off x="1254788" y="2972979"/>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46" name="Google Shape;146;p5"/>
          <p:cNvSpPr txBox="1">
            <a:spLocks noGrp="1"/>
          </p:cNvSpPr>
          <p:nvPr>
            <p:ph type="subTitle" idx="3"/>
          </p:nvPr>
        </p:nvSpPr>
        <p:spPr>
          <a:xfrm>
            <a:off x="5112413" y="2601579"/>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147" name="Google Shape;147;p5"/>
          <p:cNvSpPr txBox="1">
            <a:spLocks noGrp="1"/>
          </p:cNvSpPr>
          <p:nvPr>
            <p:ph type="subTitle" idx="4"/>
          </p:nvPr>
        </p:nvSpPr>
        <p:spPr>
          <a:xfrm>
            <a:off x="5112413" y="2972979"/>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48" name="Google Shape;148;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
        <p:nvSpPr>
          <p:cNvPr id="149" name="Google Shape;149;p5"/>
          <p:cNvSpPr txBox="1">
            <a:spLocks noGrp="1"/>
          </p:cNvSpPr>
          <p:nvPr>
            <p:ph type="title" idx="5" hasCustomPrompt="1"/>
          </p:nvPr>
        </p:nvSpPr>
        <p:spPr>
          <a:xfrm>
            <a:off x="2200238" y="2019699"/>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50" name="Google Shape;150;p5"/>
          <p:cNvSpPr txBox="1">
            <a:spLocks noGrp="1"/>
          </p:cNvSpPr>
          <p:nvPr>
            <p:ph type="title" idx="6" hasCustomPrompt="1"/>
          </p:nvPr>
        </p:nvSpPr>
        <p:spPr>
          <a:xfrm>
            <a:off x="6057863" y="2019699"/>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056942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36089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extLst>
      <p:ext uri="{BB962C8B-B14F-4D97-AF65-F5344CB8AC3E}">
        <p14:creationId xmlns:p14="http://schemas.microsoft.com/office/powerpoint/2010/main" val="18425772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extLst>
      <p:ext uri="{BB962C8B-B14F-4D97-AF65-F5344CB8AC3E}">
        <p14:creationId xmlns:p14="http://schemas.microsoft.com/office/powerpoint/2010/main" val="31842123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extLst>
      <p:ext uri="{BB962C8B-B14F-4D97-AF65-F5344CB8AC3E}">
        <p14:creationId xmlns:p14="http://schemas.microsoft.com/office/powerpoint/2010/main" val="22667907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ree columns of text">
  <p:cSld name="Three columns of text">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6581372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Four columns of text">
  <p:cSld name="Four columns of text">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14515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ree columns of text 2">
  <p:cSld name="Three columns of text 2">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33091670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ix columns of text">
  <p:cSld name="Six columns of text">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015907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2">
  <p:cSld name="Title and body 2">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06135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1"/>
        <p:cNvGrpSpPr/>
        <p:nvPr/>
      </p:nvGrpSpPr>
      <p:grpSpPr>
        <a:xfrm>
          <a:off x="0" y="0"/>
          <a:ext cx="0" cy="0"/>
          <a:chOff x="0" y="0"/>
          <a:chExt cx="0" cy="0"/>
        </a:xfrm>
      </p:grpSpPr>
      <p:grpSp>
        <p:nvGrpSpPr>
          <p:cNvPr id="152" name="Google Shape;152;p6"/>
          <p:cNvGrpSpPr/>
          <p:nvPr/>
        </p:nvGrpSpPr>
        <p:grpSpPr>
          <a:xfrm>
            <a:off x="-859697" y="-661345"/>
            <a:ext cx="2552998" cy="2062932"/>
            <a:chOff x="-859697" y="-661345"/>
            <a:chExt cx="2552998" cy="2062932"/>
          </a:xfrm>
        </p:grpSpPr>
        <p:sp>
          <p:nvSpPr>
            <p:cNvPr id="153" name="Google Shape;153;p6"/>
            <p:cNvSpPr/>
            <p:nvPr/>
          </p:nvSpPr>
          <p:spPr>
            <a:xfrm>
              <a:off x="-859697" y="-661345"/>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107627" y="-466741"/>
              <a:ext cx="1226141" cy="1868328"/>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6"/>
          <p:cNvGrpSpPr/>
          <p:nvPr/>
        </p:nvGrpSpPr>
        <p:grpSpPr>
          <a:xfrm>
            <a:off x="7218415" y="1203967"/>
            <a:ext cx="3942356" cy="4639226"/>
            <a:chOff x="7276179" y="1051567"/>
            <a:chExt cx="3942356" cy="4639226"/>
          </a:xfrm>
        </p:grpSpPr>
        <p:sp>
          <p:nvSpPr>
            <p:cNvPr id="156" name="Google Shape;156;p6"/>
            <p:cNvSpPr/>
            <p:nvPr/>
          </p:nvSpPr>
          <p:spPr>
            <a:xfrm>
              <a:off x="7276179" y="3686213"/>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6"/>
            <p:cNvGrpSpPr/>
            <p:nvPr/>
          </p:nvGrpSpPr>
          <p:grpSpPr>
            <a:xfrm>
              <a:off x="8615789" y="1051567"/>
              <a:ext cx="2602747" cy="3802366"/>
              <a:chOff x="278245" y="-112475"/>
              <a:chExt cx="2281910" cy="3333654"/>
            </a:xfrm>
          </p:grpSpPr>
          <p:grpSp>
            <p:nvGrpSpPr>
              <p:cNvPr id="158" name="Google Shape;158;p6"/>
              <p:cNvGrpSpPr/>
              <p:nvPr/>
            </p:nvGrpSpPr>
            <p:grpSpPr>
              <a:xfrm>
                <a:off x="278245" y="-112475"/>
                <a:ext cx="2281910" cy="3264909"/>
                <a:chOff x="1181475" y="2060725"/>
                <a:chExt cx="600250" cy="858825"/>
              </a:xfrm>
            </p:grpSpPr>
            <p:sp>
              <p:nvSpPr>
                <p:cNvPr id="159" name="Google Shape;159;p6"/>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6"/>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 name="Google Shape;162;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Font typeface="Fredoka One"/>
              <a:buNone/>
              <a:defRPr/>
            </a:lvl1pPr>
            <a:lvl2pPr lvl="1" algn="ctr" rtl="0">
              <a:spcBef>
                <a:spcPts val="0"/>
              </a:spcBef>
              <a:spcAft>
                <a:spcPts val="0"/>
              </a:spcAft>
              <a:buSzPts val="3000"/>
              <a:buFont typeface="Fredoka One"/>
              <a:buNone/>
              <a:defRPr sz="3000">
                <a:latin typeface="Fredoka One"/>
                <a:ea typeface="Fredoka One"/>
                <a:cs typeface="Fredoka One"/>
                <a:sym typeface="Fredoka One"/>
              </a:defRPr>
            </a:lvl2pPr>
            <a:lvl3pPr lvl="2" algn="ctr" rtl="0">
              <a:spcBef>
                <a:spcPts val="0"/>
              </a:spcBef>
              <a:spcAft>
                <a:spcPts val="0"/>
              </a:spcAft>
              <a:buSzPts val="3000"/>
              <a:buFont typeface="Fredoka One"/>
              <a:buNone/>
              <a:defRPr sz="3000">
                <a:latin typeface="Fredoka One"/>
                <a:ea typeface="Fredoka One"/>
                <a:cs typeface="Fredoka One"/>
                <a:sym typeface="Fredoka One"/>
              </a:defRPr>
            </a:lvl3pPr>
            <a:lvl4pPr lvl="3" algn="ctr" rtl="0">
              <a:spcBef>
                <a:spcPts val="0"/>
              </a:spcBef>
              <a:spcAft>
                <a:spcPts val="0"/>
              </a:spcAft>
              <a:buSzPts val="3000"/>
              <a:buFont typeface="Fredoka One"/>
              <a:buNone/>
              <a:defRPr sz="3000">
                <a:latin typeface="Fredoka One"/>
                <a:ea typeface="Fredoka One"/>
                <a:cs typeface="Fredoka One"/>
                <a:sym typeface="Fredoka One"/>
              </a:defRPr>
            </a:lvl4pPr>
            <a:lvl5pPr lvl="4" algn="ctr" rtl="0">
              <a:spcBef>
                <a:spcPts val="0"/>
              </a:spcBef>
              <a:spcAft>
                <a:spcPts val="0"/>
              </a:spcAft>
              <a:buSzPts val="3000"/>
              <a:buFont typeface="Fredoka One"/>
              <a:buNone/>
              <a:defRPr sz="3000">
                <a:latin typeface="Fredoka One"/>
                <a:ea typeface="Fredoka One"/>
                <a:cs typeface="Fredoka One"/>
                <a:sym typeface="Fredoka One"/>
              </a:defRPr>
            </a:lvl5pPr>
            <a:lvl6pPr lvl="5" algn="ctr" rtl="0">
              <a:spcBef>
                <a:spcPts val="0"/>
              </a:spcBef>
              <a:spcAft>
                <a:spcPts val="0"/>
              </a:spcAft>
              <a:buSzPts val="3000"/>
              <a:buFont typeface="Fredoka One"/>
              <a:buNone/>
              <a:defRPr sz="3000">
                <a:latin typeface="Fredoka One"/>
                <a:ea typeface="Fredoka One"/>
                <a:cs typeface="Fredoka One"/>
                <a:sym typeface="Fredoka One"/>
              </a:defRPr>
            </a:lvl6pPr>
            <a:lvl7pPr lvl="6" algn="ctr" rtl="0">
              <a:spcBef>
                <a:spcPts val="0"/>
              </a:spcBef>
              <a:spcAft>
                <a:spcPts val="0"/>
              </a:spcAft>
              <a:buSzPts val="3000"/>
              <a:buFont typeface="Fredoka One"/>
              <a:buNone/>
              <a:defRPr sz="3000">
                <a:latin typeface="Fredoka One"/>
                <a:ea typeface="Fredoka One"/>
                <a:cs typeface="Fredoka One"/>
                <a:sym typeface="Fredoka One"/>
              </a:defRPr>
            </a:lvl7pPr>
            <a:lvl8pPr lvl="7" algn="ctr" rtl="0">
              <a:spcBef>
                <a:spcPts val="0"/>
              </a:spcBef>
              <a:spcAft>
                <a:spcPts val="0"/>
              </a:spcAft>
              <a:buSzPts val="3000"/>
              <a:buFont typeface="Fredoka One"/>
              <a:buNone/>
              <a:defRPr sz="3000">
                <a:latin typeface="Fredoka One"/>
                <a:ea typeface="Fredoka One"/>
                <a:cs typeface="Fredoka One"/>
                <a:sym typeface="Fredoka One"/>
              </a:defRPr>
            </a:lvl8pPr>
            <a:lvl9pPr lvl="8" algn="ctr" rtl="0">
              <a:spcBef>
                <a:spcPts val="0"/>
              </a:spcBef>
              <a:spcAft>
                <a:spcPts val="0"/>
              </a:spcAft>
              <a:buSzPts val="3000"/>
              <a:buFont typeface="Fredoka One"/>
              <a:buNone/>
              <a:defRPr sz="3000">
                <a:latin typeface="Fredoka One"/>
                <a:ea typeface="Fredoka One"/>
                <a:cs typeface="Fredoka One"/>
                <a:sym typeface="Fredoka 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020118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Highlighted numbers">
  <p:cSld name="Highlighted numbers">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564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ree columns of text 3">
  <p:cSld name="Three columns of text 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41612254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columns of text 4">
  <p:cSld name="Three columns of text 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7952191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56374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8406591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04744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722103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053379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594243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3"/>
        <p:cNvGrpSpPr/>
        <p:nvPr/>
      </p:nvGrpSpPr>
      <p:grpSpPr>
        <a:xfrm>
          <a:off x="0" y="0"/>
          <a:ext cx="0" cy="0"/>
          <a:chOff x="0" y="0"/>
          <a:chExt cx="0" cy="0"/>
        </a:xfrm>
      </p:grpSpPr>
      <p:grpSp>
        <p:nvGrpSpPr>
          <p:cNvPr id="164" name="Google Shape;164;p7"/>
          <p:cNvGrpSpPr/>
          <p:nvPr/>
        </p:nvGrpSpPr>
        <p:grpSpPr>
          <a:xfrm>
            <a:off x="-1088076" y="-1000252"/>
            <a:ext cx="3803740" cy="4516379"/>
            <a:chOff x="-1060422" y="-1000252"/>
            <a:chExt cx="3803740" cy="4516379"/>
          </a:xfrm>
        </p:grpSpPr>
        <p:sp>
          <p:nvSpPr>
            <p:cNvPr id="165" name="Google Shape;165;p7"/>
            <p:cNvSpPr/>
            <p:nvPr/>
          </p:nvSpPr>
          <p:spPr>
            <a:xfrm>
              <a:off x="-1060422" y="-8"/>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7"/>
            <p:cNvGrpSpPr/>
            <p:nvPr/>
          </p:nvGrpSpPr>
          <p:grpSpPr>
            <a:xfrm>
              <a:off x="945461" y="736374"/>
              <a:ext cx="219510" cy="219124"/>
              <a:chOff x="1466575" y="2391250"/>
              <a:chExt cx="59575" cy="59475"/>
            </a:xfrm>
          </p:grpSpPr>
          <p:sp>
            <p:nvSpPr>
              <p:cNvPr id="167" name="Google Shape;167;p7"/>
              <p:cNvSpPr/>
              <p:nvPr/>
            </p:nvSpPr>
            <p:spPr>
              <a:xfrm>
                <a:off x="1491600" y="2391250"/>
                <a:ext cx="9425" cy="59475"/>
              </a:xfrm>
              <a:custGeom>
                <a:avLst/>
                <a:gdLst/>
                <a:ahLst/>
                <a:cxnLst/>
                <a:rect l="l" t="t" r="r" b="b"/>
                <a:pathLst>
                  <a:path w="377" h="2379" extrusionOk="0">
                    <a:moveTo>
                      <a:pt x="0" y="1"/>
                    </a:moveTo>
                    <a:lnTo>
                      <a:pt x="0" y="2379"/>
                    </a:lnTo>
                    <a:lnTo>
                      <a:pt x="377" y="2379"/>
                    </a:lnTo>
                    <a:lnTo>
                      <a:pt x="3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1466575" y="2416275"/>
                <a:ext cx="59575" cy="9425"/>
              </a:xfrm>
              <a:custGeom>
                <a:avLst/>
                <a:gdLst/>
                <a:ahLst/>
                <a:cxnLst/>
                <a:rect l="l" t="t" r="r" b="b"/>
                <a:pathLst>
                  <a:path w="2383" h="377" extrusionOk="0">
                    <a:moveTo>
                      <a:pt x="1" y="1"/>
                    </a:moveTo>
                    <a:lnTo>
                      <a:pt x="1" y="377"/>
                    </a:lnTo>
                    <a:lnTo>
                      <a:pt x="2382" y="377"/>
                    </a:lnTo>
                    <a:lnTo>
                      <a:pt x="23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7"/>
            <p:cNvGrpSpPr/>
            <p:nvPr/>
          </p:nvGrpSpPr>
          <p:grpSpPr>
            <a:xfrm>
              <a:off x="-384164" y="-1000252"/>
              <a:ext cx="3127481" cy="4516379"/>
              <a:chOff x="278245" y="-184325"/>
              <a:chExt cx="2358228" cy="3405504"/>
            </a:xfrm>
          </p:grpSpPr>
          <p:grpSp>
            <p:nvGrpSpPr>
              <p:cNvPr id="170" name="Google Shape;170;p7"/>
              <p:cNvGrpSpPr/>
              <p:nvPr/>
            </p:nvGrpSpPr>
            <p:grpSpPr>
              <a:xfrm>
                <a:off x="278245" y="-184325"/>
                <a:ext cx="2358228" cy="3336759"/>
                <a:chOff x="1181475" y="2041825"/>
                <a:chExt cx="620325" cy="877725"/>
              </a:xfrm>
            </p:grpSpPr>
            <p:sp>
              <p:nvSpPr>
                <p:cNvPr id="171" name="Google Shape;171;p7"/>
                <p:cNvSpPr/>
                <p:nvPr/>
              </p:nvSpPr>
              <p:spPr>
                <a:xfrm>
                  <a:off x="1185375" y="2377350"/>
                  <a:ext cx="119525" cy="119500"/>
                </a:xfrm>
                <a:custGeom>
                  <a:avLst/>
                  <a:gdLst/>
                  <a:ahLst/>
                  <a:cxnLst/>
                  <a:rect l="l" t="t" r="r" b="b"/>
                  <a:pathLst>
                    <a:path w="4781" h="4780" extrusionOk="0">
                      <a:moveTo>
                        <a:pt x="4780" y="0"/>
                      </a:moveTo>
                      <a:lnTo>
                        <a:pt x="2390" y="2390"/>
                      </a:lnTo>
                      <a:lnTo>
                        <a:pt x="1" y="4780"/>
                      </a:lnTo>
                      <a:lnTo>
                        <a:pt x="1362" y="4780"/>
                      </a:lnTo>
                      <a:lnTo>
                        <a:pt x="3071" y="3071"/>
                      </a:lnTo>
                      <a:lnTo>
                        <a:pt x="4780" y="1361"/>
                      </a:lnTo>
                      <a:lnTo>
                        <a:pt x="4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1767500" y="2041825"/>
                  <a:ext cx="34300" cy="29425"/>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1260925" y="2268575"/>
                  <a:ext cx="243200" cy="370575"/>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7"/>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 name="Google Shape;177;p7"/>
          <p:cNvGrpSpPr/>
          <p:nvPr/>
        </p:nvGrpSpPr>
        <p:grpSpPr>
          <a:xfrm>
            <a:off x="265779" y="4373872"/>
            <a:ext cx="4306224" cy="2966902"/>
            <a:chOff x="293432" y="4373872"/>
            <a:chExt cx="4306224" cy="2966902"/>
          </a:xfrm>
        </p:grpSpPr>
        <p:grpSp>
          <p:nvGrpSpPr>
            <p:cNvPr id="178" name="Google Shape;178;p7"/>
            <p:cNvGrpSpPr/>
            <p:nvPr/>
          </p:nvGrpSpPr>
          <p:grpSpPr>
            <a:xfrm>
              <a:off x="3565695" y="4429961"/>
              <a:ext cx="801674" cy="397824"/>
              <a:chOff x="1622300" y="2291700"/>
              <a:chExt cx="118800" cy="58950"/>
            </a:xfrm>
          </p:grpSpPr>
          <p:sp>
            <p:nvSpPr>
              <p:cNvPr id="179" name="Google Shape;179;p7"/>
              <p:cNvSpPr/>
              <p:nvPr/>
            </p:nvSpPr>
            <p:spPr>
              <a:xfrm>
                <a:off x="1672825" y="2291800"/>
                <a:ext cx="17950" cy="17825"/>
              </a:xfrm>
              <a:custGeom>
                <a:avLst/>
                <a:gdLst/>
                <a:ahLst/>
                <a:cxnLst/>
                <a:rect l="l" t="t" r="r" b="b"/>
                <a:pathLst>
                  <a:path w="718" h="713" extrusionOk="0">
                    <a:moveTo>
                      <a:pt x="101" y="0"/>
                    </a:moveTo>
                    <a:lnTo>
                      <a:pt x="1" y="96"/>
                    </a:lnTo>
                    <a:lnTo>
                      <a:pt x="621" y="713"/>
                    </a:lnTo>
                    <a:lnTo>
                      <a:pt x="717" y="617"/>
                    </a:lnTo>
                    <a:lnTo>
                      <a:pt x="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1672825" y="2291700"/>
                <a:ext cx="17950" cy="17925"/>
              </a:xfrm>
              <a:custGeom>
                <a:avLst/>
                <a:gdLst/>
                <a:ahLst/>
                <a:cxnLst/>
                <a:rect l="l" t="t" r="r" b="b"/>
                <a:pathLst>
                  <a:path w="718" h="717" extrusionOk="0">
                    <a:moveTo>
                      <a:pt x="621" y="0"/>
                    </a:moveTo>
                    <a:lnTo>
                      <a:pt x="1" y="621"/>
                    </a:lnTo>
                    <a:lnTo>
                      <a:pt x="101" y="717"/>
                    </a:lnTo>
                    <a:lnTo>
                      <a:pt x="717" y="100"/>
                    </a:lnTo>
                    <a:lnTo>
                      <a:pt x="6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1723150" y="2291700"/>
                <a:ext cx="17950" cy="17925"/>
              </a:xfrm>
              <a:custGeom>
                <a:avLst/>
                <a:gdLst/>
                <a:ahLst/>
                <a:cxnLst/>
                <a:rect l="l" t="t" r="r" b="b"/>
                <a:pathLst>
                  <a:path w="718" h="717" extrusionOk="0">
                    <a:moveTo>
                      <a:pt x="97" y="0"/>
                    </a:moveTo>
                    <a:lnTo>
                      <a:pt x="1" y="100"/>
                    </a:lnTo>
                    <a:lnTo>
                      <a:pt x="617" y="717"/>
                    </a:lnTo>
                    <a:lnTo>
                      <a:pt x="718" y="621"/>
                    </a:lnTo>
                    <a:lnTo>
                      <a:pt x="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1723150" y="2291700"/>
                <a:ext cx="17950" cy="17925"/>
              </a:xfrm>
              <a:custGeom>
                <a:avLst/>
                <a:gdLst/>
                <a:ahLst/>
                <a:cxnLst/>
                <a:rect l="l" t="t" r="r" b="b"/>
                <a:pathLst>
                  <a:path w="718" h="717" extrusionOk="0">
                    <a:moveTo>
                      <a:pt x="617" y="0"/>
                    </a:moveTo>
                    <a:lnTo>
                      <a:pt x="1" y="621"/>
                    </a:lnTo>
                    <a:lnTo>
                      <a:pt x="101" y="717"/>
                    </a:lnTo>
                    <a:lnTo>
                      <a:pt x="718" y="100"/>
                    </a:lnTo>
                    <a:lnTo>
                      <a:pt x="6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1622300" y="2332725"/>
                <a:ext cx="17825" cy="17925"/>
              </a:xfrm>
              <a:custGeom>
                <a:avLst/>
                <a:gdLst/>
                <a:ahLst/>
                <a:cxnLst/>
                <a:rect l="l" t="t" r="r" b="b"/>
                <a:pathLst>
                  <a:path w="713" h="717" extrusionOk="0">
                    <a:moveTo>
                      <a:pt x="96" y="0"/>
                    </a:moveTo>
                    <a:lnTo>
                      <a:pt x="0" y="96"/>
                    </a:lnTo>
                    <a:lnTo>
                      <a:pt x="617" y="717"/>
                    </a:lnTo>
                    <a:lnTo>
                      <a:pt x="713" y="617"/>
                    </a:ln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1622300" y="2332725"/>
                <a:ext cx="17825" cy="17925"/>
              </a:xfrm>
              <a:custGeom>
                <a:avLst/>
                <a:gdLst/>
                <a:ahLst/>
                <a:cxnLst/>
                <a:rect l="l" t="t" r="r" b="b"/>
                <a:pathLst>
                  <a:path w="713" h="717" extrusionOk="0">
                    <a:moveTo>
                      <a:pt x="617" y="0"/>
                    </a:moveTo>
                    <a:lnTo>
                      <a:pt x="0" y="617"/>
                    </a:lnTo>
                    <a:lnTo>
                      <a:pt x="96" y="717"/>
                    </a:lnTo>
                    <a:lnTo>
                      <a:pt x="713" y="96"/>
                    </a:lnTo>
                    <a:lnTo>
                      <a:pt x="6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1672525" y="2332625"/>
                <a:ext cx="17950" cy="17925"/>
              </a:xfrm>
              <a:custGeom>
                <a:avLst/>
                <a:gdLst/>
                <a:ahLst/>
                <a:cxnLst/>
                <a:rect l="l" t="t" r="r" b="b"/>
                <a:pathLst>
                  <a:path w="718" h="717" extrusionOk="0">
                    <a:moveTo>
                      <a:pt x="101" y="0"/>
                    </a:moveTo>
                    <a:lnTo>
                      <a:pt x="1" y="100"/>
                    </a:lnTo>
                    <a:lnTo>
                      <a:pt x="621" y="717"/>
                    </a:lnTo>
                    <a:lnTo>
                      <a:pt x="717" y="621"/>
                    </a:lnTo>
                    <a:lnTo>
                      <a:pt x="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1672525" y="2332725"/>
                <a:ext cx="17950" cy="17925"/>
              </a:xfrm>
              <a:custGeom>
                <a:avLst/>
                <a:gdLst/>
                <a:ahLst/>
                <a:cxnLst/>
                <a:rect l="l" t="t" r="r" b="b"/>
                <a:pathLst>
                  <a:path w="718" h="717" extrusionOk="0">
                    <a:moveTo>
                      <a:pt x="621" y="0"/>
                    </a:moveTo>
                    <a:lnTo>
                      <a:pt x="1" y="617"/>
                    </a:lnTo>
                    <a:lnTo>
                      <a:pt x="101" y="717"/>
                    </a:lnTo>
                    <a:lnTo>
                      <a:pt x="717" y="96"/>
                    </a:lnTo>
                    <a:lnTo>
                      <a:pt x="6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7"/>
            <p:cNvGrpSpPr/>
            <p:nvPr/>
          </p:nvGrpSpPr>
          <p:grpSpPr>
            <a:xfrm rot="5400000" flipH="1">
              <a:off x="963093" y="3704212"/>
              <a:ext cx="2966902" cy="4306224"/>
              <a:chOff x="6769513" y="299393"/>
              <a:chExt cx="1308620" cy="1899525"/>
            </a:xfrm>
          </p:grpSpPr>
          <p:sp>
            <p:nvSpPr>
              <p:cNvPr id="188" name="Google Shape;188;p7"/>
              <p:cNvSpPr/>
              <p:nvPr/>
            </p:nvSpPr>
            <p:spPr>
              <a:xfrm>
                <a:off x="7817889" y="1007055"/>
                <a:ext cx="252070" cy="252070"/>
              </a:xfrm>
              <a:custGeom>
                <a:avLst/>
                <a:gdLst/>
                <a:ahLst/>
                <a:cxnLst/>
                <a:rect l="l" t="t" r="r" b="b"/>
                <a:pathLst>
                  <a:path w="4564" h="4564" extrusionOk="0">
                    <a:moveTo>
                      <a:pt x="0" y="1"/>
                    </a:moveTo>
                    <a:lnTo>
                      <a:pt x="0" y="1302"/>
                    </a:lnTo>
                    <a:lnTo>
                      <a:pt x="1629" y="2931"/>
                    </a:lnTo>
                    <a:lnTo>
                      <a:pt x="3263" y="4564"/>
                    </a:lnTo>
                    <a:lnTo>
                      <a:pt x="4563" y="4564"/>
                    </a:lnTo>
                    <a:lnTo>
                      <a:pt x="2282" y="2282"/>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7983027" y="2137006"/>
                <a:ext cx="72351" cy="61913"/>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6769513" y="299393"/>
                <a:ext cx="61968" cy="61747"/>
              </a:xfrm>
              <a:custGeom>
                <a:avLst/>
                <a:gdLst/>
                <a:ahLst/>
                <a:cxnLst/>
                <a:rect l="l" t="t" r="r" b="b"/>
                <a:pathLst>
                  <a:path w="1122" h="1118" extrusionOk="0">
                    <a:moveTo>
                      <a:pt x="561" y="293"/>
                    </a:moveTo>
                    <a:cubicBezTo>
                      <a:pt x="705" y="293"/>
                      <a:pt x="825" y="413"/>
                      <a:pt x="825" y="557"/>
                    </a:cubicBezTo>
                    <a:cubicBezTo>
                      <a:pt x="825" y="705"/>
                      <a:pt x="705" y="821"/>
                      <a:pt x="561" y="821"/>
                    </a:cubicBezTo>
                    <a:cubicBezTo>
                      <a:pt x="417" y="821"/>
                      <a:pt x="297" y="705"/>
                      <a:pt x="297" y="557"/>
                    </a:cubicBezTo>
                    <a:cubicBezTo>
                      <a:pt x="297" y="413"/>
                      <a:pt x="417" y="293"/>
                      <a:pt x="561" y="293"/>
                    </a:cubicBezTo>
                    <a:close/>
                    <a:moveTo>
                      <a:pt x="554" y="1"/>
                    </a:moveTo>
                    <a:cubicBezTo>
                      <a:pt x="249" y="1"/>
                      <a:pt x="1" y="251"/>
                      <a:pt x="1" y="557"/>
                    </a:cubicBezTo>
                    <a:cubicBezTo>
                      <a:pt x="1" y="865"/>
                      <a:pt x="253" y="1117"/>
                      <a:pt x="561" y="1117"/>
                    </a:cubicBezTo>
                    <a:cubicBezTo>
                      <a:pt x="869" y="1117"/>
                      <a:pt x="1122" y="865"/>
                      <a:pt x="1122" y="557"/>
                    </a:cubicBezTo>
                    <a:cubicBezTo>
                      <a:pt x="1122" y="249"/>
                      <a:pt x="869" y="1"/>
                      <a:pt x="561" y="1"/>
                    </a:cubicBezTo>
                    <a:cubicBezTo>
                      <a:pt x="559" y="1"/>
                      <a:pt x="556"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6811985" y="339214"/>
                <a:ext cx="1266148" cy="1811765"/>
              </a:xfrm>
              <a:custGeom>
                <a:avLst/>
                <a:gdLst/>
                <a:ahLst/>
                <a:cxnLst/>
                <a:rect l="l" t="t" r="r" b="b"/>
                <a:pathLst>
                  <a:path w="22925" h="32804" extrusionOk="0">
                    <a:moveTo>
                      <a:pt x="208" y="0"/>
                    </a:moveTo>
                    <a:lnTo>
                      <a:pt x="0" y="208"/>
                    </a:lnTo>
                    <a:lnTo>
                      <a:pt x="7878" y="8090"/>
                    </a:lnTo>
                    <a:lnTo>
                      <a:pt x="7922" y="8134"/>
                    </a:lnTo>
                    <a:lnTo>
                      <a:pt x="14170" y="8134"/>
                    </a:lnTo>
                    <a:lnTo>
                      <a:pt x="22628" y="16592"/>
                    </a:lnTo>
                    <a:lnTo>
                      <a:pt x="22628" y="19058"/>
                    </a:lnTo>
                    <a:lnTo>
                      <a:pt x="17385" y="24301"/>
                    </a:lnTo>
                    <a:lnTo>
                      <a:pt x="17385" y="28860"/>
                    </a:lnTo>
                    <a:lnTo>
                      <a:pt x="21323" y="32803"/>
                    </a:lnTo>
                    <a:lnTo>
                      <a:pt x="21532" y="32595"/>
                    </a:lnTo>
                    <a:lnTo>
                      <a:pt x="17681" y="28740"/>
                    </a:lnTo>
                    <a:lnTo>
                      <a:pt x="17681" y="24425"/>
                    </a:lnTo>
                    <a:lnTo>
                      <a:pt x="22925" y="19182"/>
                    </a:lnTo>
                    <a:lnTo>
                      <a:pt x="22925" y="16468"/>
                    </a:lnTo>
                    <a:lnTo>
                      <a:pt x="14334" y="7878"/>
                    </a:lnTo>
                    <a:lnTo>
                      <a:pt x="14290" y="7838"/>
                    </a:lnTo>
                    <a:lnTo>
                      <a:pt x="8046" y="7838"/>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a:off x="7397589" y="777575"/>
                <a:ext cx="512976" cy="781781"/>
              </a:xfrm>
              <a:custGeom>
                <a:avLst/>
                <a:gdLst/>
                <a:ahLst/>
                <a:cxnLst/>
                <a:rect l="l" t="t" r="r" b="b"/>
                <a:pathLst>
                  <a:path w="9288" h="14155" extrusionOk="0">
                    <a:moveTo>
                      <a:pt x="81" y="1"/>
                    </a:moveTo>
                    <a:lnTo>
                      <a:pt x="1" y="85"/>
                    </a:lnTo>
                    <a:lnTo>
                      <a:pt x="5209" y="5292"/>
                    </a:lnTo>
                    <a:lnTo>
                      <a:pt x="5209" y="10160"/>
                    </a:lnTo>
                    <a:lnTo>
                      <a:pt x="9203" y="14155"/>
                    </a:lnTo>
                    <a:lnTo>
                      <a:pt x="9287" y="14071"/>
                    </a:lnTo>
                    <a:lnTo>
                      <a:pt x="5325" y="10108"/>
                    </a:lnTo>
                    <a:lnTo>
                      <a:pt x="5325" y="5244"/>
                    </a:lnTo>
                    <a:lnTo>
                      <a:pt x="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a:off x="7777847" y="1417359"/>
                <a:ext cx="273112" cy="431181"/>
              </a:xfrm>
              <a:custGeom>
                <a:avLst/>
                <a:gdLst/>
                <a:ahLst/>
                <a:cxnLst/>
                <a:rect l="l" t="t" r="r" b="b"/>
                <a:pathLst>
                  <a:path w="4945" h="7807" extrusionOk="0">
                    <a:moveTo>
                      <a:pt x="4824" y="1"/>
                    </a:moveTo>
                    <a:lnTo>
                      <a:pt x="4824" y="2899"/>
                    </a:lnTo>
                    <a:lnTo>
                      <a:pt x="1" y="7722"/>
                    </a:lnTo>
                    <a:lnTo>
                      <a:pt x="85" y="7806"/>
                    </a:lnTo>
                    <a:lnTo>
                      <a:pt x="4944" y="2951"/>
                    </a:ln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4" name="Google Shape;194;p7"/>
          <p:cNvSpPr txBox="1">
            <a:spLocks noGrp="1"/>
          </p:cNvSpPr>
          <p:nvPr>
            <p:ph type="title"/>
          </p:nvPr>
        </p:nvSpPr>
        <p:spPr>
          <a:xfrm>
            <a:off x="945441" y="1323878"/>
            <a:ext cx="3442500" cy="1431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95" name="Google Shape;195;p7"/>
          <p:cNvSpPr txBox="1">
            <a:spLocks noGrp="1"/>
          </p:cNvSpPr>
          <p:nvPr>
            <p:ph type="subTitle" idx="1"/>
          </p:nvPr>
        </p:nvSpPr>
        <p:spPr>
          <a:xfrm>
            <a:off x="945450" y="2750728"/>
            <a:ext cx="3442500" cy="107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276457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4">
  <p:cSld name="Background 4">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301522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Main point 2">
  <p:cSld name="Main point 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5691336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17849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5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27_1">
    <p:spTree>
      <p:nvGrpSpPr>
        <p:cNvPr id="1" name="Shape 356"/>
        <p:cNvGrpSpPr/>
        <p:nvPr/>
      </p:nvGrpSpPr>
      <p:grpSpPr>
        <a:xfrm>
          <a:off x="0" y="0"/>
          <a:ext cx="0" cy="0"/>
          <a:chOff x="0" y="0"/>
          <a:chExt cx="0" cy="0"/>
        </a:xfrm>
      </p:grpSpPr>
      <p:sp>
        <p:nvSpPr>
          <p:cNvPr id="357" name="Google Shape;357;p13"/>
          <p:cNvSpPr txBox="1">
            <a:spLocks noGrp="1"/>
          </p:cNvSpPr>
          <p:nvPr>
            <p:ph type="title" hasCustomPrompt="1"/>
          </p:nvPr>
        </p:nvSpPr>
        <p:spPr>
          <a:xfrm>
            <a:off x="2100875" y="1278011"/>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58" name="Google Shape;358;p13"/>
          <p:cNvSpPr txBox="1">
            <a:spLocks noGrp="1"/>
          </p:cNvSpPr>
          <p:nvPr>
            <p:ph type="subTitle" idx="1"/>
          </p:nvPr>
        </p:nvSpPr>
        <p:spPr>
          <a:xfrm>
            <a:off x="1234025" y="1849391"/>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59" name="Google Shape;359;p13"/>
          <p:cNvSpPr txBox="1">
            <a:spLocks noGrp="1"/>
          </p:cNvSpPr>
          <p:nvPr>
            <p:ph type="subTitle" idx="2"/>
          </p:nvPr>
        </p:nvSpPr>
        <p:spPr>
          <a:xfrm>
            <a:off x="1234025" y="2249636"/>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0" name="Google Shape;360;p13"/>
          <p:cNvSpPr txBox="1">
            <a:spLocks noGrp="1"/>
          </p:cNvSpPr>
          <p:nvPr>
            <p:ph type="title" idx="3" hasCustomPrompt="1"/>
          </p:nvPr>
        </p:nvSpPr>
        <p:spPr>
          <a:xfrm>
            <a:off x="5958325" y="1278011"/>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1" name="Google Shape;361;p13"/>
          <p:cNvSpPr txBox="1">
            <a:spLocks noGrp="1"/>
          </p:cNvSpPr>
          <p:nvPr>
            <p:ph type="subTitle" idx="4"/>
          </p:nvPr>
        </p:nvSpPr>
        <p:spPr>
          <a:xfrm>
            <a:off x="5091475" y="1849391"/>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2" name="Google Shape;362;p13"/>
          <p:cNvSpPr txBox="1">
            <a:spLocks noGrp="1"/>
          </p:cNvSpPr>
          <p:nvPr>
            <p:ph type="subTitle" idx="5"/>
          </p:nvPr>
        </p:nvSpPr>
        <p:spPr>
          <a:xfrm>
            <a:off x="5091475" y="2249636"/>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3" name="Google Shape;363;p13"/>
          <p:cNvSpPr txBox="1">
            <a:spLocks noGrp="1"/>
          </p:cNvSpPr>
          <p:nvPr>
            <p:ph type="title" idx="6" hasCustomPrompt="1"/>
          </p:nvPr>
        </p:nvSpPr>
        <p:spPr>
          <a:xfrm>
            <a:off x="2100875" y="3002952"/>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4" name="Google Shape;364;p13"/>
          <p:cNvSpPr txBox="1">
            <a:spLocks noGrp="1"/>
          </p:cNvSpPr>
          <p:nvPr>
            <p:ph type="subTitle" idx="7"/>
          </p:nvPr>
        </p:nvSpPr>
        <p:spPr>
          <a:xfrm>
            <a:off x="1234025" y="3574317"/>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5" name="Google Shape;365;p13"/>
          <p:cNvSpPr txBox="1">
            <a:spLocks noGrp="1"/>
          </p:cNvSpPr>
          <p:nvPr>
            <p:ph type="subTitle" idx="8"/>
          </p:nvPr>
        </p:nvSpPr>
        <p:spPr>
          <a:xfrm>
            <a:off x="1234025" y="3974562"/>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6" name="Google Shape;366;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
        <p:nvSpPr>
          <p:cNvPr id="367" name="Google Shape;367;p13"/>
          <p:cNvSpPr txBox="1">
            <a:spLocks noGrp="1"/>
          </p:cNvSpPr>
          <p:nvPr>
            <p:ph type="title" idx="13" hasCustomPrompt="1"/>
          </p:nvPr>
        </p:nvSpPr>
        <p:spPr>
          <a:xfrm>
            <a:off x="5958325" y="3002952"/>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8" name="Google Shape;368;p13"/>
          <p:cNvSpPr txBox="1">
            <a:spLocks noGrp="1"/>
          </p:cNvSpPr>
          <p:nvPr>
            <p:ph type="subTitle" idx="14"/>
          </p:nvPr>
        </p:nvSpPr>
        <p:spPr>
          <a:xfrm>
            <a:off x="5091475" y="3574317"/>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9" name="Google Shape;369;p13"/>
          <p:cNvSpPr txBox="1">
            <a:spLocks noGrp="1"/>
          </p:cNvSpPr>
          <p:nvPr>
            <p:ph type="subTitle" idx="15"/>
          </p:nvPr>
        </p:nvSpPr>
        <p:spPr>
          <a:xfrm>
            <a:off x="5091475" y="3974562"/>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grpSp>
        <p:nvGrpSpPr>
          <p:cNvPr id="370" name="Google Shape;370;p13"/>
          <p:cNvGrpSpPr/>
          <p:nvPr/>
        </p:nvGrpSpPr>
        <p:grpSpPr>
          <a:xfrm>
            <a:off x="-3389800" y="-360873"/>
            <a:ext cx="6322114" cy="7255046"/>
            <a:chOff x="-3389800" y="-360873"/>
            <a:chExt cx="6322114" cy="7255046"/>
          </a:xfrm>
        </p:grpSpPr>
        <p:sp>
          <p:nvSpPr>
            <p:cNvPr id="371" name="Google Shape;371;p13"/>
            <p:cNvSpPr/>
            <p:nvPr/>
          </p:nvSpPr>
          <p:spPr>
            <a:xfrm>
              <a:off x="-3389800" y="-360873"/>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13"/>
            <p:cNvGrpSpPr/>
            <p:nvPr/>
          </p:nvGrpSpPr>
          <p:grpSpPr>
            <a:xfrm>
              <a:off x="-1419600" y="387590"/>
              <a:ext cx="2381713" cy="3328977"/>
              <a:chOff x="7655072" y="-407632"/>
              <a:chExt cx="2008529" cy="2807368"/>
            </a:xfrm>
          </p:grpSpPr>
          <p:sp>
            <p:nvSpPr>
              <p:cNvPr id="373" name="Google Shape;373;p13"/>
              <p:cNvSpPr/>
              <p:nvPr/>
            </p:nvSpPr>
            <p:spPr>
              <a:xfrm>
                <a:off x="7685059" y="-336851"/>
                <a:ext cx="1930325" cy="2689498"/>
              </a:xfrm>
              <a:custGeom>
                <a:avLst/>
                <a:gdLst/>
                <a:ahLst/>
                <a:cxnLst/>
                <a:rect l="l" t="t" r="r" b="b"/>
                <a:pathLst>
                  <a:path w="32508" h="45293" extrusionOk="0">
                    <a:moveTo>
                      <a:pt x="0" y="1"/>
                    </a:moveTo>
                    <a:lnTo>
                      <a:pt x="0" y="8351"/>
                    </a:lnTo>
                    <a:lnTo>
                      <a:pt x="15447" y="8351"/>
                    </a:lnTo>
                    <a:lnTo>
                      <a:pt x="24998" y="17901"/>
                    </a:lnTo>
                    <a:lnTo>
                      <a:pt x="24998" y="38040"/>
                    </a:lnTo>
                    <a:lnTo>
                      <a:pt x="32251" y="45293"/>
                    </a:lnTo>
                    <a:lnTo>
                      <a:pt x="32507" y="45037"/>
                    </a:lnTo>
                    <a:lnTo>
                      <a:pt x="25358" y="37888"/>
                    </a:lnTo>
                    <a:lnTo>
                      <a:pt x="25358" y="17749"/>
                    </a:lnTo>
                    <a:lnTo>
                      <a:pt x="15651" y="8043"/>
                    </a:lnTo>
                    <a:lnTo>
                      <a:pt x="15595" y="7986"/>
                    </a:lnTo>
                    <a:lnTo>
                      <a:pt x="365" y="7986"/>
                    </a:lnTo>
                    <a:lnTo>
                      <a:pt x="3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8734422" y="271200"/>
                <a:ext cx="332350" cy="332528"/>
              </a:xfrm>
              <a:custGeom>
                <a:avLst/>
                <a:gdLst/>
                <a:ahLst/>
                <a:cxnLst/>
                <a:rect l="l" t="t" r="r" b="b"/>
                <a:pathLst>
                  <a:path w="5597" h="5600" extrusionOk="0">
                    <a:moveTo>
                      <a:pt x="1" y="0"/>
                    </a:moveTo>
                    <a:lnTo>
                      <a:pt x="1" y="1597"/>
                    </a:lnTo>
                    <a:lnTo>
                      <a:pt x="2002" y="3599"/>
                    </a:lnTo>
                    <a:lnTo>
                      <a:pt x="4004" y="5600"/>
                    </a:lnTo>
                    <a:lnTo>
                      <a:pt x="5597" y="5600"/>
                    </a:lnTo>
                    <a:lnTo>
                      <a:pt x="2799" y="280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7655072" y="-407632"/>
                <a:ext cx="81588" cy="81529"/>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9568236" y="2317969"/>
                <a:ext cx="95364" cy="81766"/>
              </a:xfrm>
              <a:custGeom>
                <a:avLst/>
                <a:gdLst/>
                <a:ahLst/>
                <a:cxnLst/>
                <a:rect l="l" t="t" r="r" b="b"/>
                <a:pathLst>
                  <a:path w="1606" h="1377" extrusionOk="0">
                    <a:moveTo>
                      <a:pt x="917" y="364"/>
                    </a:moveTo>
                    <a:cubicBezTo>
                      <a:pt x="1097" y="364"/>
                      <a:pt x="1242" y="512"/>
                      <a:pt x="1242" y="688"/>
                    </a:cubicBezTo>
                    <a:cubicBezTo>
                      <a:pt x="1242" y="883"/>
                      <a:pt x="1082" y="1012"/>
                      <a:pt x="916" y="1012"/>
                    </a:cubicBezTo>
                    <a:cubicBezTo>
                      <a:pt x="837" y="1012"/>
                      <a:pt x="755" y="982"/>
                      <a:pt x="689" y="916"/>
                    </a:cubicBezTo>
                    <a:cubicBezTo>
                      <a:pt x="485" y="712"/>
                      <a:pt x="629" y="364"/>
                      <a:pt x="917" y="364"/>
                    </a:cubicBezTo>
                    <a:close/>
                    <a:moveTo>
                      <a:pt x="915" y="1"/>
                    </a:moveTo>
                    <a:cubicBezTo>
                      <a:pt x="746" y="1"/>
                      <a:pt x="573" y="63"/>
                      <a:pt x="433" y="203"/>
                    </a:cubicBezTo>
                    <a:cubicBezTo>
                      <a:pt x="1" y="636"/>
                      <a:pt x="309" y="1376"/>
                      <a:pt x="917" y="1376"/>
                    </a:cubicBezTo>
                    <a:cubicBezTo>
                      <a:pt x="1298" y="1372"/>
                      <a:pt x="1606" y="1068"/>
                      <a:pt x="1606" y="688"/>
                    </a:cubicBezTo>
                    <a:cubicBezTo>
                      <a:pt x="1606" y="274"/>
                      <a:pt x="1267" y="1"/>
                      <a:pt x="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7692897" y="-144282"/>
                <a:ext cx="497783" cy="292387"/>
              </a:xfrm>
              <a:custGeom>
                <a:avLst/>
                <a:gdLst/>
                <a:ahLst/>
                <a:cxnLst/>
                <a:rect l="l" t="t" r="r" b="b"/>
                <a:pathLst>
                  <a:path w="8383" h="4924" extrusionOk="0">
                    <a:moveTo>
                      <a:pt x="100" y="0"/>
                    </a:moveTo>
                    <a:lnTo>
                      <a:pt x="0" y="104"/>
                    </a:lnTo>
                    <a:lnTo>
                      <a:pt x="2498" y="2598"/>
                    </a:lnTo>
                    <a:lnTo>
                      <a:pt x="5957" y="2598"/>
                    </a:lnTo>
                    <a:lnTo>
                      <a:pt x="8282" y="4924"/>
                    </a:lnTo>
                    <a:lnTo>
                      <a:pt x="8382" y="4820"/>
                    </a:lnTo>
                    <a:lnTo>
                      <a:pt x="6017" y="2454"/>
                    </a:lnTo>
                    <a:lnTo>
                      <a:pt x="2558" y="2454"/>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3"/>
            <p:cNvGrpSpPr/>
            <p:nvPr/>
          </p:nvGrpSpPr>
          <p:grpSpPr>
            <a:xfrm>
              <a:off x="-201897" y="42827"/>
              <a:ext cx="1029648" cy="1806572"/>
              <a:chOff x="455034" y="-121633"/>
              <a:chExt cx="629947" cy="1105275"/>
            </a:xfrm>
          </p:grpSpPr>
          <p:sp>
            <p:nvSpPr>
              <p:cNvPr id="379" name="Google Shape;379;p13"/>
              <p:cNvSpPr/>
              <p:nvPr/>
            </p:nvSpPr>
            <p:spPr>
              <a:xfrm>
                <a:off x="1007193" y="917077"/>
                <a:ext cx="77788" cy="66565"/>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455034" y="-121633"/>
                <a:ext cx="592137" cy="1045622"/>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13"/>
            <p:cNvGrpSpPr/>
            <p:nvPr/>
          </p:nvGrpSpPr>
          <p:grpSpPr>
            <a:xfrm>
              <a:off x="889287" y="4589548"/>
              <a:ext cx="471865" cy="38050"/>
              <a:chOff x="6298452" y="2390050"/>
              <a:chExt cx="140725" cy="11350"/>
            </a:xfrm>
          </p:grpSpPr>
          <p:sp>
            <p:nvSpPr>
              <p:cNvPr id="382" name="Google Shape;382;p13"/>
              <p:cNvSpPr/>
              <p:nvPr/>
            </p:nvSpPr>
            <p:spPr>
              <a:xfrm>
                <a:off x="6298452" y="2390050"/>
                <a:ext cx="70375" cy="11350"/>
              </a:xfrm>
              <a:custGeom>
                <a:avLst/>
                <a:gdLst/>
                <a:ahLst/>
                <a:cxnLst/>
                <a:rect l="l" t="t" r="r" b="b"/>
                <a:pathLst>
                  <a:path w="2815" h="454" extrusionOk="0">
                    <a:moveTo>
                      <a:pt x="1" y="1"/>
                    </a:moveTo>
                    <a:lnTo>
                      <a:pt x="1" y="453"/>
                    </a:lnTo>
                    <a:lnTo>
                      <a:pt x="2815" y="453"/>
                    </a:lnTo>
                    <a:lnTo>
                      <a:pt x="28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6382427" y="2390050"/>
                <a:ext cx="35150" cy="11350"/>
              </a:xfrm>
              <a:custGeom>
                <a:avLst/>
                <a:gdLst/>
                <a:ahLst/>
                <a:cxnLst/>
                <a:rect l="l" t="t" r="r" b="b"/>
                <a:pathLst>
                  <a:path w="1406" h="454" extrusionOk="0">
                    <a:moveTo>
                      <a:pt x="0" y="1"/>
                    </a:moveTo>
                    <a:lnTo>
                      <a:pt x="0" y="453"/>
                    </a:lnTo>
                    <a:lnTo>
                      <a:pt x="1405" y="453"/>
                    </a:lnTo>
                    <a:lnTo>
                      <a:pt x="14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6427952" y="2390050"/>
                <a:ext cx="11225" cy="11350"/>
              </a:xfrm>
              <a:custGeom>
                <a:avLst/>
                <a:gdLst/>
                <a:ahLst/>
                <a:cxnLst/>
                <a:rect l="l" t="t" r="r" b="b"/>
                <a:pathLst>
                  <a:path w="449" h="454" extrusionOk="0">
                    <a:moveTo>
                      <a:pt x="1" y="1"/>
                    </a:moveTo>
                    <a:lnTo>
                      <a:pt x="1" y="453"/>
                    </a:lnTo>
                    <a:lnTo>
                      <a:pt x="449" y="453"/>
                    </a:lnTo>
                    <a:lnTo>
                      <a:pt x="4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 name="Google Shape;385;p13"/>
          <p:cNvGrpSpPr/>
          <p:nvPr/>
        </p:nvGrpSpPr>
        <p:grpSpPr>
          <a:xfrm>
            <a:off x="6133478" y="-1088649"/>
            <a:ext cx="7166740" cy="6435526"/>
            <a:chOff x="6133478" y="-1088649"/>
            <a:chExt cx="7166740" cy="6435526"/>
          </a:xfrm>
        </p:grpSpPr>
        <p:sp>
          <p:nvSpPr>
            <p:cNvPr id="386" name="Google Shape;386;p13"/>
            <p:cNvSpPr/>
            <p:nvPr/>
          </p:nvSpPr>
          <p:spPr>
            <a:xfrm>
              <a:off x="6133478" y="-1088649"/>
              <a:ext cx="7166740" cy="6435526"/>
            </a:xfrm>
            <a:custGeom>
              <a:avLst/>
              <a:gdLst/>
              <a:ahLst/>
              <a:cxnLst/>
              <a:rect l="l" t="t" r="r" b="b"/>
              <a:pathLst>
                <a:path w="71519" h="64222" extrusionOk="0">
                  <a:moveTo>
                    <a:pt x="160" y="0"/>
                  </a:moveTo>
                  <a:lnTo>
                    <a:pt x="0" y="160"/>
                  </a:lnTo>
                  <a:lnTo>
                    <a:pt x="26919" y="27079"/>
                  </a:lnTo>
                  <a:lnTo>
                    <a:pt x="26919" y="27956"/>
                  </a:lnTo>
                  <a:lnTo>
                    <a:pt x="30762" y="31798"/>
                  </a:lnTo>
                  <a:lnTo>
                    <a:pt x="32743" y="31798"/>
                  </a:lnTo>
                  <a:lnTo>
                    <a:pt x="38031" y="37086"/>
                  </a:lnTo>
                  <a:lnTo>
                    <a:pt x="44224" y="37086"/>
                  </a:lnTo>
                  <a:lnTo>
                    <a:pt x="71359" y="64221"/>
                  </a:lnTo>
                  <a:lnTo>
                    <a:pt x="71519" y="64061"/>
                  </a:lnTo>
                  <a:lnTo>
                    <a:pt x="42046" y="34588"/>
                  </a:lnTo>
                  <a:lnTo>
                    <a:pt x="42046" y="33035"/>
                  </a:lnTo>
                  <a:lnTo>
                    <a:pt x="38359" y="29353"/>
                  </a:lnTo>
                  <a:lnTo>
                    <a:pt x="35465" y="29353"/>
                  </a:lnTo>
                  <a:lnTo>
                    <a:pt x="28949" y="22836"/>
                  </a:lnTo>
                  <a:lnTo>
                    <a:pt x="22993" y="22836"/>
                  </a:lnTo>
                  <a:lnTo>
                    <a:pt x="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13"/>
            <p:cNvGrpSpPr/>
            <p:nvPr/>
          </p:nvGrpSpPr>
          <p:grpSpPr>
            <a:xfrm>
              <a:off x="8193009" y="539516"/>
              <a:ext cx="618213" cy="306426"/>
              <a:chOff x="5989375" y="1843575"/>
              <a:chExt cx="136525" cy="67675"/>
            </a:xfrm>
          </p:grpSpPr>
          <p:sp>
            <p:nvSpPr>
              <p:cNvPr id="388" name="Google Shape;388;p13"/>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3"/>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3"/>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3"/>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3"/>
            <p:cNvGrpSpPr/>
            <p:nvPr/>
          </p:nvGrpSpPr>
          <p:grpSpPr>
            <a:xfrm>
              <a:off x="8389396" y="1055350"/>
              <a:ext cx="1228886" cy="2188720"/>
              <a:chOff x="8389396" y="1055350"/>
              <a:chExt cx="1228886" cy="2188720"/>
            </a:xfrm>
          </p:grpSpPr>
          <p:sp>
            <p:nvSpPr>
              <p:cNvPr id="397" name="Google Shape;397;p13"/>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3"/>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2_2_1">
    <p:spTree>
      <p:nvGrpSpPr>
        <p:cNvPr id="1" name="Shape 423"/>
        <p:cNvGrpSpPr/>
        <p:nvPr/>
      </p:nvGrpSpPr>
      <p:grpSpPr>
        <a:xfrm>
          <a:off x="0" y="0"/>
          <a:ext cx="0" cy="0"/>
          <a:chOff x="0" y="0"/>
          <a:chExt cx="0" cy="0"/>
        </a:xfrm>
      </p:grpSpPr>
      <p:grpSp>
        <p:nvGrpSpPr>
          <p:cNvPr id="424" name="Google Shape;424;p15"/>
          <p:cNvGrpSpPr/>
          <p:nvPr/>
        </p:nvGrpSpPr>
        <p:grpSpPr>
          <a:xfrm>
            <a:off x="-655997" y="3837819"/>
            <a:ext cx="4859943" cy="2698431"/>
            <a:chOff x="-788304" y="3837819"/>
            <a:chExt cx="4859943" cy="2698431"/>
          </a:xfrm>
        </p:grpSpPr>
        <p:sp>
          <p:nvSpPr>
            <p:cNvPr id="425" name="Google Shape;425;p15"/>
            <p:cNvSpPr/>
            <p:nvPr/>
          </p:nvSpPr>
          <p:spPr>
            <a:xfrm flipH="1">
              <a:off x="-788304" y="4174967"/>
              <a:ext cx="2494083" cy="1471900"/>
            </a:xfrm>
            <a:custGeom>
              <a:avLst/>
              <a:gdLst/>
              <a:ahLst/>
              <a:cxnLst/>
              <a:rect l="l" t="t" r="r" b="b"/>
              <a:pathLst>
                <a:path w="22289" h="13154" extrusionOk="0">
                  <a:moveTo>
                    <a:pt x="14063" y="0"/>
                  </a:moveTo>
                  <a:lnTo>
                    <a:pt x="11521" y="2542"/>
                  </a:lnTo>
                  <a:lnTo>
                    <a:pt x="10616" y="2542"/>
                  </a:lnTo>
                  <a:lnTo>
                    <a:pt x="1" y="13154"/>
                  </a:lnTo>
                  <a:lnTo>
                    <a:pt x="5249" y="13154"/>
                  </a:lnTo>
                  <a:lnTo>
                    <a:pt x="9572" y="8831"/>
                  </a:lnTo>
                  <a:lnTo>
                    <a:pt x="13515" y="8831"/>
                  </a:lnTo>
                  <a:lnTo>
                    <a:pt x="22289" y="52"/>
                  </a:lnTo>
                  <a:lnTo>
                    <a:pt x="140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15"/>
            <p:cNvGrpSpPr/>
            <p:nvPr/>
          </p:nvGrpSpPr>
          <p:grpSpPr>
            <a:xfrm flipH="1">
              <a:off x="1320304" y="4461358"/>
              <a:ext cx="647437" cy="321825"/>
              <a:chOff x="7990044" y="3252744"/>
              <a:chExt cx="516874" cy="256925"/>
            </a:xfrm>
          </p:grpSpPr>
          <p:sp>
            <p:nvSpPr>
              <p:cNvPr id="427" name="Google Shape;427;p15"/>
              <p:cNvSpPr/>
              <p:nvPr/>
            </p:nvSpPr>
            <p:spPr>
              <a:xfrm>
                <a:off x="8208922" y="3431894"/>
                <a:ext cx="78111" cy="77775"/>
              </a:xfrm>
              <a:custGeom>
                <a:avLst/>
                <a:gdLst/>
                <a:ahLst/>
                <a:cxnLst/>
                <a:rect l="l" t="t" r="r" b="b"/>
                <a:pathLst>
                  <a:path w="930" h="926" extrusionOk="0">
                    <a:moveTo>
                      <a:pt x="129" y="1"/>
                    </a:moveTo>
                    <a:lnTo>
                      <a:pt x="1" y="125"/>
                    </a:lnTo>
                    <a:lnTo>
                      <a:pt x="801" y="926"/>
                    </a:lnTo>
                    <a:lnTo>
                      <a:pt x="929" y="798"/>
                    </a:lnTo>
                    <a:lnTo>
                      <a:pt x="1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5"/>
              <p:cNvSpPr/>
              <p:nvPr/>
            </p:nvSpPr>
            <p:spPr>
              <a:xfrm>
                <a:off x="8208922" y="3431558"/>
                <a:ext cx="77775" cy="77775"/>
              </a:xfrm>
              <a:custGeom>
                <a:avLst/>
                <a:gdLst/>
                <a:ahLst/>
                <a:cxnLst/>
                <a:rect l="l" t="t" r="r" b="b"/>
                <a:pathLst>
                  <a:path w="926" h="926" extrusionOk="0">
                    <a:moveTo>
                      <a:pt x="801" y="1"/>
                    </a:moveTo>
                    <a:lnTo>
                      <a:pt x="1" y="798"/>
                    </a:lnTo>
                    <a:lnTo>
                      <a:pt x="125" y="926"/>
                    </a:lnTo>
                    <a:lnTo>
                      <a:pt x="925" y="125"/>
                    </a:lnTo>
                    <a:lnTo>
                      <a:pt x="8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5"/>
              <p:cNvSpPr/>
              <p:nvPr/>
            </p:nvSpPr>
            <p:spPr>
              <a:xfrm>
                <a:off x="7990044" y="3431894"/>
                <a:ext cx="78111" cy="77775"/>
              </a:xfrm>
              <a:custGeom>
                <a:avLst/>
                <a:gdLst/>
                <a:ahLst/>
                <a:cxnLst/>
                <a:rect l="l" t="t" r="r" b="b"/>
                <a:pathLst>
                  <a:path w="930" h="926" extrusionOk="0">
                    <a:moveTo>
                      <a:pt x="129" y="1"/>
                    </a:moveTo>
                    <a:lnTo>
                      <a:pt x="1" y="125"/>
                    </a:lnTo>
                    <a:lnTo>
                      <a:pt x="801" y="926"/>
                    </a:lnTo>
                    <a:lnTo>
                      <a:pt x="930" y="798"/>
                    </a:lnTo>
                    <a:lnTo>
                      <a:pt x="1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5"/>
              <p:cNvSpPr/>
              <p:nvPr/>
            </p:nvSpPr>
            <p:spPr>
              <a:xfrm>
                <a:off x="7990044" y="3431558"/>
                <a:ext cx="77775" cy="77775"/>
              </a:xfrm>
              <a:custGeom>
                <a:avLst/>
                <a:gdLst/>
                <a:ahLst/>
                <a:cxnLst/>
                <a:rect l="l" t="t" r="r" b="b"/>
                <a:pathLst>
                  <a:path w="926" h="926" extrusionOk="0">
                    <a:moveTo>
                      <a:pt x="801" y="1"/>
                    </a:moveTo>
                    <a:lnTo>
                      <a:pt x="1" y="798"/>
                    </a:lnTo>
                    <a:lnTo>
                      <a:pt x="129" y="926"/>
                    </a:lnTo>
                    <a:lnTo>
                      <a:pt x="926" y="125"/>
                    </a:lnTo>
                    <a:lnTo>
                      <a:pt x="8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5"/>
              <p:cNvSpPr/>
              <p:nvPr/>
            </p:nvSpPr>
            <p:spPr>
              <a:xfrm>
                <a:off x="8428808" y="3252744"/>
                <a:ext cx="78111" cy="78111"/>
              </a:xfrm>
              <a:custGeom>
                <a:avLst/>
                <a:gdLst/>
                <a:ahLst/>
                <a:cxnLst/>
                <a:rect l="l" t="t" r="r" b="b"/>
                <a:pathLst>
                  <a:path w="930" h="930" extrusionOk="0">
                    <a:moveTo>
                      <a:pt x="129" y="0"/>
                    </a:moveTo>
                    <a:lnTo>
                      <a:pt x="1" y="129"/>
                    </a:lnTo>
                    <a:lnTo>
                      <a:pt x="801" y="929"/>
                    </a:lnTo>
                    <a:lnTo>
                      <a:pt x="929" y="801"/>
                    </a:lnTo>
                    <a:lnTo>
                      <a:pt x="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5"/>
              <p:cNvSpPr/>
              <p:nvPr/>
            </p:nvSpPr>
            <p:spPr>
              <a:xfrm>
                <a:off x="8429144" y="3253080"/>
                <a:ext cx="77775" cy="78111"/>
              </a:xfrm>
              <a:custGeom>
                <a:avLst/>
                <a:gdLst/>
                <a:ahLst/>
                <a:cxnLst/>
                <a:rect l="l" t="t" r="r" b="b"/>
                <a:pathLst>
                  <a:path w="926" h="930" extrusionOk="0">
                    <a:moveTo>
                      <a:pt x="797" y="0"/>
                    </a:moveTo>
                    <a:lnTo>
                      <a:pt x="1" y="801"/>
                    </a:lnTo>
                    <a:lnTo>
                      <a:pt x="125" y="929"/>
                    </a:lnTo>
                    <a:lnTo>
                      <a:pt x="925" y="129"/>
                    </a:lnTo>
                    <a:lnTo>
                      <a:pt x="7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5"/>
              <p:cNvSpPr/>
              <p:nvPr/>
            </p:nvSpPr>
            <p:spPr>
              <a:xfrm>
                <a:off x="8209930" y="3252744"/>
                <a:ext cx="78111" cy="78111"/>
              </a:xfrm>
              <a:custGeom>
                <a:avLst/>
                <a:gdLst/>
                <a:ahLst/>
                <a:cxnLst/>
                <a:rect l="l" t="t" r="r" b="b"/>
                <a:pathLst>
                  <a:path w="930" h="930" extrusionOk="0">
                    <a:moveTo>
                      <a:pt x="129" y="0"/>
                    </a:moveTo>
                    <a:lnTo>
                      <a:pt x="1" y="129"/>
                    </a:lnTo>
                    <a:lnTo>
                      <a:pt x="801" y="929"/>
                    </a:lnTo>
                    <a:lnTo>
                      <a:pt x="929" y="801"/>
                    </a:lnTo>
                    <a:lnTo>
                      <a:pt x="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5"/>
              <p:cNvSpPr/>
              <p:nvPr/>
            </p:nvSpPr>
            <p:spPr>
              <a:xfrm>
                <a:off x="8210266" y="3253080"/>
                <a:ext cx="77775" cy="78111"/>
              </a:xfrm>
              <a:custGeom>
                <a:avLst/>
                <a:gdLst/>
                <a:ahLst/>
                <a:cxnLst/>
                <a:rect l="l" t="t" r="r" b="b"/>
                <a:pathLst>
                  <a:path w="926" h="930" extrusionOk="0">
                    <a:moveTo>
                      <a:pt x="801" y="0"/>
                    </a:moveTo>
                    <a:lnTo>
                      <a:pt x="1" y="801"/>
                    </a:lnTo>
                    <a:lnTo>
                      <a:pt x="125" y="929"/>
                    </a:lnTo>
                    <a:lnTo>
                      <a:pt x="925" y="129"/>
                    </a:lnTo>
                    <a:lnTo>
                      <a:pt x="8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5"/>
            <p:cNvGrpSpPr/>
            <p:nvPr/>
          </p:nvGrpSpPr>
          <p:grpSpPr>
            <a:xfrm rot="5400000">
              <a:off x="813121" y="3277732"/>
              <a:ext cx="2698431" cy="3818605"/>
              <a:chOff x="7726148" y="777978"/>
              <a:chExt cx="2698431" cy="3818605"/>
            </a:xfrm>
          </p:grpSpPr>
          <p:sp>
            <p:nvSpPr>
              <p:cNvPr id="436" name="Google Shape;436;p15"/>
              <p:cNvSpPr/>
              <p:nvPr/>
            </p:nvSpPr>
            <p:spPr>
              <a:xfrm>
                <a:off x="7726148" y="4468667"/>
                <a:ext cx="148998" cy="127917"/>
              </a:xfrm>
              <a:custGeom>
                <a:avLst/>
                <a:gdLst/>
                <a:ahLst/>
                <a:cxnLst/>
                <a:rect l="l" t="t" r="r" b="b"/>
                <a:pathLst>
                  <a:path w="1774" h="1523" extrusionOk="0">
                    <a:moveTo>
                      <a:pt x="757" y="406"/>
                    </a:moveTo>
                    <a:cubicBezTo>
                      <a:pt x="1077" y="406"/>
                      <a:pt x="1238" y="790"/>
                      <a:pt x="1009" y="1014"/>
                    </a:cubicBezTo>
                    <a:cubicBezTo>
                      <a:pt x="937" y="1087"/>
                      <a:pt x="847" y="1120"/>
                      <a:pt x="759" y="1120"/>
                    </a:cubicBezTo>
                    <a:cubicBezTo>
                      <a:pt x="576" y="1120"/>
                      <a:pt x="401" y="978"/>
                      <a:pt x="401" y="762"/>
                    </a:cubicBezTo>
                    <a:cubicBezTo>
                      <a:pt x="401" y="566"/>
                      <a:pt x="561" y="406"/>
                      <a:pt x="757" y="406"/>
                    </a:cubicBezTo>
                    <a:close/>
                    <a:moveTo>
                      <a:pt x="764" y="1"/>
                    </a:moveTo>
                    <a:cubicBezTo>
                      <a:pt x="374" y="1"/>
                      <a:pt x="1" y="305"/>
                      <a:pt x="1" y="762"/>
                    </a:cubicBezTo>
                    <a:cubicBezTo>
                      <a:pt x="1" y="1182"/>
                      <a:pt x="337" y="1519"/>
                      <a:pt x="757" y="1523"/>
                    </a:cubicBezTo>
                    <a:cubicBezTo>
                      <a:pt x="1434" y="1523"/>
                      <a:pt x="1774" y="702"/>
                      <a:pt x="1294" y="226"/>
                    </a:cubicBezTo>
                    <a:cubicBezTo>
                      <a:pt x="1139" y="70"/>
                      <a:pt x="950" y="1"/>
                      <a:pt x="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5"/>
              <p:cNvSpPr/>
              <p:nvPr/>
            </p:nvSpPr>
            <p:spPr>
              <a:xfrm>
                <a:off x="9887546" y="2617023"/>
                <a:ext cx="520234" cy="519814"/>
              </a:xfrm>
              <a:custGeom>
                <a:avLst/>
                <a:gdLst/>
                <a:ahLst/>
                <a:cxnLst/>
                <a:rect l="l" t="t" r="r" b="b"/>
                <a:pathLst>
                  <a:path w="6194" h="6189" extrusionOk="0">
                    <a:moveTo>
                      <a:pt x="4428" y="0"/>
                    </a:moveTo>
                    <a:lnTo>
                      <a:pt x="2214" y="2214"/>
                    </a:lnTo>
                    <a:lnTo>
                      <a:pt x="1" y="4427"/>
                    </a:lnTo>
                    <a:lnTo>
                      <a:pt x="1" y="6188"/>
                    </a:lnTo>
                    <a:lnTo>
                      <a:pt x="3095" y="3094"/>
                    </a:lnTo>
                    <a:lnTo>
                      <a:pt x="6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5"/>
              <p:cNvSpPr/>
              <p:nvPr/>
            </p:nvSpPr>
            <p:spPr>
              <a:xfrm>
                <a:off x="7813245" y="777978"/>
                <a:ext cx="2611333" cy="3736295"/>
              </a:xfrm>
              <a:custGeom>
                <a:avLst/>
                <a:gdLst/>
                <a:ahLst/>
                <a:cxnLst/>
                <a:rect l="l" t="t" r="r" b="b"/>
                <a:pathLst>
                  <a:path w="31091" h="44485" extrusionOk="0">
                    <a:moveTo>
                      <a:pt x="28921" y="1"/>
                    </a:moveTo>
                    <a:lnTo>
                      <a:pt x="23577" y="5344"/>
                    </a:lnTo>
                    <a:lnTo>
                      <a:pt x="23577" y="11525"/>
                    </a:lnTo>
                    <a:lnTo>
                      <a:pt x="30686" y="18638"/>
                    </a:lnTo>
                    <a:lnTo>
                      <a:pt x="30686" y="21984"/>
                    </a:lnTo>
                    <a:lnTo>
                      <a:pt x="19218" y="33456"/>
                    </a:lnTo>
                    <a:lnTo>
                      <a:pt x="10744" y="33456"/>
                    </a:lnTo>
                    <a:lnTo>
                      <a:pt x="10688" y="33512"/>
                    </a:lnTo>
                    <a:lnTo>
                      <a:pt x="0" y="44200"/>
                    </a:lnTo>
                    <a:lnTo>
                      <a:pt x="285" y="44484"/>
                    </a:lnTo>
                    <a:lnTo>
                      <a:pt x="10912" y="33857"/>
                    </a:lnTo>
                    <a:lnTo>
                      <a:pt x="19382" y="33857"/>
                    </a:lnTo>
                    <a:lnTo>
                      <a:pt x="19442" y="33797"/>
                    </a:lnTo>
                    <a:lnTo>
                      <a:pt x="31090" y="22148"/>
                    </a:lnTo>
                    <a:lnTo>
                      <a:pt x="31090" y="18474"/>
                    </a:lnTo>
                    <a:lnTo>
                      <a:pt x="23977" y="11361"/>
                    </a:lnTo>
                    <a:lnTo>
                      <a:pt x="23977" y="5509"/>
                    </a:lnTo>
                    <a:lnTo>
                      <a:pt x="29205" y="285"/>
                    </a:lnTo>
                    <a:lnTo>
                      <a:pt x="289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 name="Google Shape;439;p15"/>
          <p:cNvGrpSpPr/>
          <p:nvPr/>
        </p:nvGrpSpPr>
        <p:grpSpPr>
          <a:xfrm flipH="1">
            <a:off x="5745066" y="-1801575"/>
            <a:ext cx="4054931" cy="3690696"/>
            <a:chOff x="-626842" y="-1801575"/>
            <a:chExt cx="4054931" cy="3690696"/>
          </a:xfrm>
        </p:grpSpPr>
        <p:sp>
          <p:nvSpPr>
            <p:cNvPr id="440" name="Google Shape;440;p15"/>
            <p:cNvSpPr/>
            <p:nvPr/>
          </p:nvSpPr>
          <p:spPr>
            <a:xfrm>
              <a:off x="-626842" y="-190870"/>
              <a:ext cx="2698418" cy="1592456"/>
            </a:xfrm>
            <a:custGeom>
              <a:avLst/>
              <a:gdLst/>
              <a:ahLst/>
              <a:cxnLst/>
              <a:rect l="l" t="t" r="r" b="b"/>
              <a:pathLst>
                <a:path w="22289" h="13154" extrusionOk="0">
                  <a:moveTo>
                    <a:pt x="14063" y="0"/>
                  </a:moveTo>
                  <a:lnTo>
                    <a:pt x="11521" y="2542"/>
                  </a:lnTo>
                  <a:lnTo>
                    <a:pt x="10616" y="2542"/>
                  </a:lnTo>
                  <a:lnTo>
                    <a:pt x="1" y="13154"/>
                  </a:lnTo>
                  <a:lnTo>
                    <a:pt x="5249" y="13154"/>
                  </a:lnTo>
                  <a:lnTo>
                    <a:pt x="9572" y="8831"/>
                  </a:lnTo>
                  <a:lnTo>
                    <a:pt x="13515" y="8831"/>
                  </a:lnTo>
                  <a:lnTo>
                    <a:pt x="22289" y="52"/>
                  </a:lnTo>
                  <a:lnTo>
                    <a:pt x="140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15"/>
            <p:cNvGrpSpPr/>
            <p:nvPr/>
          </p:nvGrpSpPr>
          <p:grpSpPr>
            <a:xfrm rot="10800000">
              <a:off x="388735" y="-1801575"/>
              <a:ext cx="3039353" cy="3203144"/>
              <a:chOff x="7797455" y="1505164"/>
              <a:chExt cx="3773251" cy="3976591"/>
            </a:xfrm>
          </p:grpSpPr>
          <p:sp>
            <p:nvSpPr>
              <p:cNvPr id="442" name="Google Shape;442;p15"/>
              <p:cNvSpPr/>
              <p:nvPr/>
            </p:nvSpPr>
            <p:spPr>
              <a:xfrm>
                <a:off x="8507171" y="4423732"/>
                <a:ext cx="375603" cy="375939"/>
              </a:xfrm>
              <a:custGeom>
                <a:avLst/>
                <a:gdLst/>
                <a:ahLst/>
                <a:cxnLst/>
                <a:rect l="l" t="t" r="r" b="b"/>
                <a:pathLst>
                  <a:path w="4472" h="4476" extrusionOk="0">
                    <a:moveTo>
                      <a:pt x="4471" y="0"/>
                    </a:moveTo>
                    <a:lnTo>
                      <a:pt x="2234" y="2238"/>
                    </a:lnTo>
                    <a:lnTo>
                      <a:pt x="0" y="4475"/>
                    </a:lnTo>
                    <a:lnTo>
                      <a:pt x="1273" y="4475"/>
                    </a:lnTo>
                    <a:lnTo>
                      <a:pt x="2870" y="2874"/>
                    </a:lnTo>
                    <a:lnTo>
                      <a:pt x="4471" y="1273"/>
                    </a:lnTo>
                    <a:lnTo>
                      <a:pt x="44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5"/>
              <p:cNvSpPr/>
              <p:nvPr/>
            </p:nvSpPr>
            <p:spPr>
              <a:xfrm>
                <a:off x="7797455" y="5326373"/>
                <a:ext cx="181250" cy="155382"/>
              </a:xfrm>
              <a:custGeom>
                <a:avLst/>
                <a:gdLst/>
                <a:ahLst/>
                <a:cxnLst/>
                <a:rect l="l" t="t" r="r" b="b"/>
                <a:pathLst>
                  <a:path w="2158" h="1850" extrusionOk="0">
                    <a:moveTo>
                      <a:pt x="1231" y="488"/>
                    </a:moveTo>
                    <a:cubicBezTo>
                      <a:pt x="1455" y="488"/>
                      <a:pt x="1669" y="663"/>
                      <a:pt x="1669" y="925"/>
                    </a:cubicBezTo>
                    <a:cubicBezTo>
                      <a:pt x="1669" y="1166"/>
                      <a:pt x="1473" y="1362"/>
                      <a:pt x="1233" y="1362"/>
                    </a:cubicBezTo>
                    <a:cubicBezTo>
                      <a:pt x="845" y="1358"/>
                      <a:pt x="653" y="889"/>
                      <a:pt x="925" y="617"/>
                    </a:cubicBezTo>
                    <a:cubicBezTo>
                      <a:pt x="1014" y="528"/>
                      <a:pt x="1124" y="488"/>
                      <a:pt x="1231" y="488"/>
                    </a:cubicBezTo>
                    <a:close/>
                    <a:moveTo>
                      <a:pt x="1233" y="1"/>
                    </a:moveTo>
                    <a:cubicBezTo>
                      <a:pt x="413" y="1"/>
                      <a:pt x="0" y="998"/>
                      <a:pt x="581" y="1578"/>
                    </a:cubicBezTo>
                    <a:cubicBezTo>
                      <a:pt x="768" y="1765"/>
                      <a:pt x="999" y="1849"/>
                      <a:pt x="1226" y="1849"/>
                    </a:cubicBezTo>
                    <a:cubicBezTo>
                      <a:pt x="1701" y="1849"/>
                      <a:pt x="2158" y="1481"/>
                      <a:pt x="2158" y="925"/>
                    </a:cubicBezTo>
                    <a:cubicBezTo>
                      <a:pt x="2158" y="413"/>
                      <a:pt x="1746" y="1"/>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5"/>
              <p:cNvSpPr/>
              <p:nvPr/>
            </p:nvSpPr>
            <p:spPr>
              <a:xfrm>
                <a:off x="11389036" y="1505164"/>
                <a:ext cx="181670" cy="155382"/>
              </a:xfrm>
              <a:custGeom>
                <a:avLst/>
                <a:gdLst/>
                <a:ahLst/>
                <a:cxnLst/>
                <a:rect l="l" t="t" r="r" b="b"/>
                <a:pathLst>
                  <a:path w="2163" h="1850" extrusionOk="0">
                    <a:moveTo>
                      <a:pt x="1233" y="488"/>
                    </a:moveTo>
                    <a:cubicBezTo>
                      <a:pt x="1457" y="488"/>
                      <a:pt x="1674" y="663"/>
                      <a:pt x="1674" y="925"/>
                    </a:cubicBezTo>
                    <a:cubicBezTo>
                      <a:pt x="1674" y="1166"/>
                      <a:pt x="1478" y="1358"/>
                      <a:pt x="1237" y="1362"/>
                    </a:cubicBezTo>
                    <a:cubicBezTo>
                      <a:pt x="849" y="1362"/>
                      <a:pt x="653" y="889"/>
                      <a:pt x="929" y="617"/>
                    </a:cubicBezTo>
                    <a:cubicBezTo>
                      <a:pt x="1017" y="528"/>
                      <a:pt x="1126" y="488"/>
                      <a:pt x="1233" y="488"/>
                    </a:cubicBezTo>
                    <a:close/>
                    <a:moveTo>
                      <a:pt x="1237" y="1"/>
                    </a:moveTo>
                    <a:cubicBezTo>
                      <a:pt x="413" y="1"/>
                      <a:pt x="1" y="998"/>
                      <a:pt x="585" y="1578"/>
                    </a:cubicBezTo>
                    <a:cubicBezTo>
                      <a:pt x="772" y="1765"/>
                      <a:pt x="1003" y="1849"/>
                      <a:pt x="1230" y="1849"/>
                    </a:cubicBezTo>
                    <a:cubicBezTo>
                      <a:pt x="1705" y="1849"/>
                      <a:pt x="2162" y="1481"/>
                      <a:pt x="2162" y="925"/>
                    </a:cubicBezTo>
                    <a:cubicBezTo>
                      <a:pt x="2162" y="413"/>
                      <a:pt x="1746" y="1"/>
                      <a:pt x="1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5"/>
              <p:cNvSpPr/>
              <p:nvPr/>
            </p:nvSpPr>
            <p:spPr>
              <a:xfrm>
                <a:off x="7919157" y="1639968"/>
                <a:ext cx="3594352" cy="3738983"/>
              </a:xfrm>
              <a:custGeom>
                <a:avLst/>
                <a:gdLst/>
                <a:ahLst/>
                <a:cxnLst/>
                <a:rect l="l" t="t" r="r" b="b"/>
                <a:pathLst>
                  <a:path w="42795" h="44517" extrusionOk="0">
                    <a:moveTo>
                      <a:pt x="42306" y="1"/>
                    </a:moveTo>
                    <a:lnTo>
                      <a:pt x="42306" y="12025"/>
                    </a:lnTo>
                    <a:lnTo>
                      <a:pt x="23925" y="30406"/>
                    </a:lnTo>
                    <a:lnTo>
                      <a:pt x="13762" y="30406"/>
                    </a:lnTo>
                    <a:lnTo>
                      <a:pt x="13690" y="30478"/>
                    </a:lnTo>
                    <a:lnTo>
                      <a:pt x="0" y="44172"/>
                    </a:lnTo>
                    <a:lnTo>
                      <a:pt x="345" y="44516"/>
                    </a:lnTo>
                    <a:lnTo>
                      <a:pt x="13966" y="30895"/>
                    </a:lnTo>
                    <a:lnTo>
                      <a:pt x="24125" y="30895"/>
                    </a:lnTo>
                    <a:lnTo>
                      <a:pt x="24197" y="30823"/>
                    </a:lnTo>
                    <a:lnTo>
                      <a:pt x="42795" y="12230"/>
                    </a:lnTo>
                    <a:lnTo>
                      <a:pt x="427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5"/>
            <p:cNvGrpSpPr/>
            <p:nvPr/>
          </p:nvGrpSpPr>
          <p:grpSpPr>
            <a:xfrm>
              <a:off x="331330" y="1630180"/>
              <a:ext cx="258605" cy="258941"/>
              <a:chOff x="8925357" y="2817675"/>
              <a:chExt cx="258605" cy="258941"/>
            </a:xfrm>
          </p:grpSpPr>
          <p:sp>
            <p:nvSpPr>
              <p:cNvPr id="447" name="Google Shape;447;p15"/>
              <p:cNvSpPr/>
              <p:nvPr/>
            </p:nvSpPr>
            <p:spPr>
              <a:xfrm>
                <a:off x="9033956" y="2817675"/>
                <a:ext cx="41155" cy="258941"/>
              </a:xfrm>
              <a:custGeom>
                <a:avLst/>
                <a:gdLst/>
                <a:ahLst/>
                <a:cxnLst/>
                <a:rect l="l" t="t" r="r" b="b"/>
                <a:pathLst>
                  <a:path w="490" h="3083" extrusionOk="0">
                    <a:moveTo>
                      <a:pt x="1" y="1"/>
                    </a:moveTo>
                    <a:lnTo>
                      <a:pt x="1" y="3083"/>
                    </a:lnTo>
                    <a:lnTo>
                      <a:pt x="489" y="3083"/>
                    </a:lnTo>
                    <a:lnTo>
                      <a:pt x="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5"/>
              <p:cNvSpPr/>
              <p:nvPr/>
            </p:nvSpPr>
            <p:spPr>
              <a:xfrm>
                <a:off x="8925357" y="2926610"/>
                <a:ext cx="258605" cy="41155"/>
              </a:xfrm>
              <a:custGeom>
                <a:avLst/>
                <a:gdLst/>
                <a:ahLst/>
                <a:cxnLst/>
                <a:rect l="l" t="t" r="r" b="b"/>
                <a:pathLst>
                  <a:path w="3079" h="490" extrusionOk="0">
                    <a:moveTo>
                      <a:pt x="1" y="1"/>
                    </a:moveTo>
                    <a:lnTo>
                      <a:pt x="1" y="489"/>
                    </a:lnTo>
                    <a:lnTo>
                      <a:pt x="3079" y="489"/>
                    </a:lnTo>
                    <a:lnTo>
                      <a:pt x="3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9" name="Google Shape;449;p15"/>
          <p:cNvSpPr txBox="1">
            <a:spLocks noGrp="1"/>
          </p:cNvSpPr>
          <p:nvPr>
            <p:ph type="title" hasCustomPrompt="1"/>
          </p:nvPr>
        </p:nvSpPr>
        <p:spPr>
          <a:xfrm>
            <a:off x="1478734" y="2019699"/>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450" name="Google Shape;450;p15"/>
          <p:cNvSpPr txBox="1">
            <a:spLocks noGrp="1"/>
          </p:cNvSpPr>
          <p:nvPr>
            <p:ph type="subTitle" idx="1"/>
          </p:nvPr>
        </p:nvSpPr>
        <p:spPr>
          <a:xfrm>
            <a:off x="777784" y="2601579"/>
            <a:ext cx="2287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451" name="Google Shape;451;p15"/>
          <p:cNvSpPr txBox="1">
            <a:spLocks noGrp="1"/>
          </p:cNvSpPr>
          <p:nvPr>
            <p:ph type="subTitle" idx="2"/>
          </p:nvPr>
        </p:nvSpPr>
        <p:spPr>
          <a:xfrm>
            <a:off x="777784" y="2972979"/>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52" name="Google Shape;452;p15"/>
          <p:cNvSpPr txBox="1">
            <a:spLocks noGrp="1"/>
          </p:cNvSpPr>
          <p:nvPr>
            <p:ph type="title" idx="3" hasCustomPrompt="1"/>
          </p:nvPr>
        </p:nvSpPr>
        <p:spPr>
          <a:xfrm>
            <a:off x="4129048" y="2019699"/>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453" name="Google Shape;453;p15"/>
          <p:cNvSpPr txBox="1">
            <a:spLocks noGrp="1"/>
          </p:cNvSpPr>
          <p:nvPr>
            <p:ph type="subTitle" idx="4"/>
          </p:nvPr>
        </p:nvSpPr>
        <p:spPr>
          <a:xfrm>
            <a:off x="3428103" y="2601579"/>
            <a:ext cx="2287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454" name="Google Shape;454;p15"/>
          <p:cNvSpPr txBox="1">
            <a:spLocks noGrp="1"/>
          </p:cNvSpPr>
          <p:nvPr>
            <p:ph type="subTitle" idx="5"/>
          </p:nvPr>
        </p:nvSpPr>
        <p:spPr>
          <a:xfrm>
            <a:off x="3428103" y="2972979"/>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55" name="Google Shape;455;p15"/>
          <p:cNvSpPr txBox="1">
            <a:spLocks noGrp="1"/>
          </p:cNvSpPr>
          <p:nvPr>
            <p:ph type="title" idx="6" hasCustomPrompt="1"/>
          </p:nvPr>
        </p:nvSpPr>
        <p:spPr>
          <a:xfrm>
            <a:off x="6779363" y="2019699"/>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456" name="Google Shape;456;p15"/>
          <p:cNvSpPr txBox="1">
            <a:spLocks noGrp="1"/>
          </p:cNvSpPr>
          <p:nvPr>
            <p:ph type="subTitle" idx="7"/>
          </p:nvPr>
        </p:nvSpPr>
        <p:spPr>
          <a:xfrm>
            <a:off x="6078416" y="2601579"/>
            <a:ext cx="2287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457" name="Google Shape;457;p15"/>
          <p:cNvSpPr txBox="1">
            <a:spLocks noGrp="1"/>
          </p:cNvSpPr>
          <p:nvPr>
            <p:ph type="subTitle" idx="8"/>
          </p:nvPr>
        </p:nvSpPr>
        <p:spPr>
          <a:xfrm>
            <a:off x="6078416" y="2972979"/>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58" name="Google Shape;458;p15"/>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p:cSld name="CUSTOM_5_1_1_1_1">
    <p:spTree>
      <p:nvGrpSpPr>
        <p:cNvPr id="1" name="Shape 542"/>
        <p:cNvGrpSpPr/>
        <p:nvPr/>
      </p:nvGrpSpPr>
      <p:grpSpPr>
        <a:xfrm>
          <a:off x="0" y="0"/>
          <a:ext cx="0" cy="0"/>
          <a:chOff x="0" y="0"/>
          <a:chExt cx="0" cy="0"/>
        </a:xfrm>
      </p:grpSpPr>
      <p:grpSp>
        <p:nvGrpSpPr>
          <p:cNvPr id="543" name="Google Shape;543;p18"/>
          <p:cNvGrpSpPr/>
          <p:nvPr/>
        </p:nvGrpSpPr>
        <p:grpSpPr>
          <a:xfrm>
            <a:off x="-1555090" y="1586820"/>
            <a:ext cx="3381518" cy="4266167"/>
            <a:chOff x="-1555090" y="1586820"/>
            <a:chExt cx="3381518" cy="4266167"/>
          </a:xfrm>
        </p:grpSpPr>
        <p:sp>
          <p:nvSpPr>
            <p:cNvPr id="544" name="Google Shape;544;p18"/>
            <p:cNvSpPr/>
            <p:nvPr/>
          </p:nvSpPr>
          <p:spPr>
            <a:xfrm flipH="1">
              <a:off x="-1205398" y="3848407"/>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18"/>
            <p:cNvGrpSpPr/>
            <p:nvPr/>
          </p:nvGrpSpPr>
          <p:grpSpPr>
            <a:xfrm>
              <a:off x="-1555090" y="1586820"/>
              <a:ext cx="2375896" cy="3296652"/>
              <a:chOff x="2132995" y="960308"/>
              <a:chExt cx="496177" cy="688438"/>
            </a:xfrm>
          </p:grpSpPr>
          <p:sp>
            <p:nvSpPr>
              <p:cNvPr id="546" name="Google Shape;546;p18"/>
              <p:cNvSpPr/>
              <p:nvPr/>
            </p:nvSpPr>
            <p:spPr>
              <a:xfrm>
                <a:off x="2143863" y="977753"/>
                <a:ext cx="473252" cy="659302"/>
              </a:xfrm>
              <a:custGeom>
                <a:avLst/>
                <a:gdLst/>
                <a:ahLst/>
                <a:cxnLst/>
                <a:rect l="l" t="t" r="r" b="b"/>
                <a:pathLst>
                  <a:path w="10363" h="14437" extrusionOk="0">
                    <a:moveTo>
                      <a:pt x="1" y="1"/>
                    </a:moveTo>
                    <a:lnTo>
                      <a:pt x="1" y="2663"/>
                    </a:lnTo>
                    <a:lnTo>
                      <a:pt x="4926" y="2663"/>
                    </a:lnTo>
                    <a:lnTo>
                      <a:pt x="7972" y="5709"/>
                    </a:lnTo>
                    <a:lnTo>
                      <a:pt x="7972" y="12123"/>
                    </a:lnTo>
                    <a:lnTo>
                      <a:pt x="10286" y="14437"/>
                    </a:lnTo>
                    <a:lnTo>
                      <a:pt x="10362" y="14352"/>
                    </a:lnTo>
                    <a:lnTo>
                      <a:pt x="8083" y="12081"/>
                    </a:lnTo>
                    <a:lnTo>
                      <a:pt x="8083" y="5658"/>
                    </a:lnTo>
                    <a:lnTo>
                      <a:pt x="4995" y="2561"/>
                    </a:lnTo>
                    <a:lnTo>
                      <a:pt x="4978" y="2544"/>
                    </a:lnTo>
                    <a:lnTo>
                      <a:pt x="120" y="2544"/>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8"/>
              <p:cNvSpPr/>
              <p:nvPr/>
            </p:nvSpPr>
            <p:spPr>
              <a:xfrm>
                <a:off x="2401063" y="1126948"/>
                <a:ext cx="81608" cy="81608"/>
              </a:xfrm>
              <a:custGeom>
                <a:avLst/>
                <a:gdLst/>
                <a:ahLst/>
                <a:cxnLst/>
                <a:rect l="l" t="t" r="r" b="b"/>
                <a:pathLst>
                  <a:path w="1787" h="1787" extrusionOk="0">
                    <a:moveTo>
                      <a:pt x="1" y="0"/>
                    </a:moveTo>
                    <a:lnTo>
                      <a:pt x="1" y="511"/>
                    </a:lnTo>
                    <a:lnTo>
                      <a:pt x="639" y="1149"/>
                    </a:lnTo>
                    <a:lnTo>
                      <a:pt x="1277" y="1787"/>
                    </a:lnTo>
                    <a:lnTo>
                      <a:pt x="1787" y="1787"/>
                    </a:lnTo>
                    <a:lnTo>
                      <a:pt x="894" y="89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8"/>
              <p:cNvSpPr/>
              <p:nvPr/>
            </p:nvSpPr>
            <p:spPr>
              <a:xfrm>
                <a:off x="2132995" y="960308"/>
                <a:ext cx="23610" cy="20231"/>
              </a:xfrm>
              <a:custGeom>
                <a:avLst/>
                <a:gdLst/>
                <a:ahLst/>
                <a:cxnLst/>
                <a:rect l="l" t="t" r="r" b="b"/>
                <a:pathLst>
                  <a:path w="517" h="443" extrusionOk="0">
                    <a:moveTo>
                      <a:pt x="298" y="119"/>
                    </a:moveTo>
                    <a:cubicBezTo>
                      <a:pt x="409" y="145"/>
                      <a:pt x="409" y="298"/>
                      <a:pt x="298" y="332"/>
                    </a:cubicBezTo>
                    <a:cubicBezTo>
                      <a:pt x="196" y="298"/>
                      <a:pt x="196" y="145"/>
                      <a:pt x="298" y="119"/>
                    </a:cubicBezTo>
                    <a:close/>
                    <a:moveTo>
                      <a:pt x="295" y="0"/>
                    </a:moveTo>
                    <a:cubicBezTo>
                      <a:pt x="240" y="0"/>
                      <a:pt x="184" y="21"/>
                      <a:pt x="137" y="68"/>
                    </a:cubicBezTo>
                    <a:cubicBezTo>
                      <a:pt x="1" y="204"/>
                      <a:pt x="103" y="442"/>
                      <a:pt x="298" y="442"/>
                    </a:cubicBezTo>
                    <a:cubicBezTo>
                      <a:pt x="418" y="434"/>
                      <a:pt x="511" y="340"/>
                      <a:pt x="511" y="230"/>
                    </a:cubicBezTo>
                    <a:cubicBezTo>
                      <a:pt x="517" y="92"/>
                      <a:pt x="410"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8"/>
              <p:cNvSpPr/>
              <p:nvPr/>
            </p:nvSpPr>
            <p:spPr>
              <a:xfrm>
                <a:off x="2605425" y="1628651"/>
                <a:ext cx="23747" cy="20094"/>
              </a:xfrm>
              <a:custGeom>
                <a:avLst/>
                <a:gdLst/>
                <a:ahLst/>
                <a:cxnLst/>
                <a:rect l="l" t="t" r="r" b="b"/>
                <a:pathLst>
                  <a:path w="520" h="440" extrusionOk="0">
                    <a:moveTo>
                      <a:pt x="298" y="116"/>
                    </a:moveTo>
                    <a:cubicBezTo>
                      <a:pt x="358" y="116"/>
                      <a:pt x="409" y="167"/>
                      <a:pt x="400" y="227"/>
                    </a:cubicBezTo>
                    <a:cubicBezTo>
                      <a:pt x="400" y="290"/>
                      <a:pt x="348" y="331"/>
                      <a:pt x="294" y="331"/>
                    </a:cubicBezTo>
                    <a:cubicBezTo>
                      <a:pt x="269" y="331"/>
                      <a:pt x="243" y="322"/>
                      <a:pt x="221" y="303"/>
                    </a:cubicBezTo>
                    <a:cubicBezTo>
                      <a:pt x="153" y="235"/>
                      <a:pt x="204" y="116"/>
                      <a:pt x="298" y="116"/>
                    </a:cubicBezTo>
                    <a:close/>
                    <a:moveTo>
                      <a:pt x="299" y="1"/>
                    </a:moveTo>
                    <a:cubicBezTo>
                      <a:pt x="244" y="1"/>
                      <a:pt x="189" y="21"/>
                      <a:pt x="145" y="65"/>
                    </a:cubicBezTo>
                    <a:cubicBezTo>
                      <a:pt x="0" y="201"/>
                      <a:pt x="102" y="439"/>
                      <a:pt x="298" y="439"/>
                    </a:cubicBezTo>
                    <a:cubicBezTo>
                      <a:pt x="417" y="439"/>
                      <a:pt x="519" y="337"/>
                      <a:pt x="519" y="218"/>
                    </a:cubicBezTo>
                    <a:cubicBezTo>
                      <a:pt x="519" y="86"/>
                      <a:pt x="411"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8"/>
              <p:cNvSpPr/>
              <p:nvPr/>
            </p:nvSpPr>
            <p:spPr>
              <a:xfrm>
                <a:off x="2145827" y="1025155"/>
                <a:ext cx="122024" cy="71515"/>
              </a:xfrm>
              <a:custGeom>
                <a:avLst/>
                <a:gdLst/>
                <a:ahLst/>
                <a:cxnLst/>
                <a:rect l="l" t="t" r="r" b="b"/>
                <a:pathLst>
                  <a:path w="2672" h="1566" extrusionOk="0">
                    <a:moveTo>
                      <a:pt x="34" y="1"/>
                    </a:moveTo>
                    <a:lnTo>
                      <a:pt x="0" y="26"/>
                    </a:lnTo>
                    <a:lnTo>
                      <a:pt x="800" y="826"/>
                    </a:lnTo>
                    <a:lnTo>
                      <a:pt x="1898" y="826"/>
                    </a:lnTo>
                    <a:lnTo>
                      <a:pt x="2638" y="1566"/>
                    </a:lnTo>
                    <a:lnTo>
                      <a:pt x="2672" y="1532"/>
                    </a:lnTo>
                    <a:lnTo>
                      <a:pt x="1923" y="783"/>
                    </a:lnTo>
                    <a:lnTo>
                      <a:pt x="817" y="783"/>
                    </a:lnTo>
                    <a:lnTo>
                      <a:pt x="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8"/>
            <p:cNvGrpSpPr/>
            <p:nvPr/>
          </p:nvGrpSpPr>
          <p:grpSpPr>
            <a:xfrm rot="-5400000">
              <a:off x="247893" y="3858068"/>
              <a:ext cx="457201" cy="78377"/>
              <a:chOff x="2974099" y="851893"/>
              <a:chExt cx="129011" cy="22560"/>
            </a:xfrm>
          </p:grpSpPr>
          <p:sp>
            <p:nvSpPr>
              <p:cNvPr id="552" name="Google Shape;552;p18"/>
              <p:cNvSpPr/>
              <p:nvPr/>
            </p:nvSpPr>
            <p:spPr>
              <a:xfrm>
                <a:off x="3071233" y="851893"/>
                <a:ext cx="31876" cy="22560"/>
              </a:xfrm>
              <a:custGeom>
                <a:avLst/>
                <a:gdLst/>
                <a:ahLst/>
                <a:cxnLst/>
                <a:rect l="l" t="t" r="r" b="b"/>
                <a:pathLst>
                  <a:path w="698" h="494" extrusionOk="0">
                    <a:moveTo>
                      <a:pt x="408" y="0"/>
                    </a:moveTo>
                    <a:lnTo>
                      <a:pt x="0" y="494"/>
                    </a:lnTo>
                    <a:lnTo>
                      <a:pt x="289" y="494"/>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8"/>
              <p:cNvSpPr/>
              <p:nvPr/>
            </p:nvSpPr>
            <p:spPr>
              <a:xfrm>
                <a:off x="3046756" y="851893"/>
                <a:ext cx="31876" cy="22560"/>
              </a:xfrm>
              <a:custGeom>
                <a:avLst/>
                <a:gdLst/>
                <a:ahLst/>
                <a:cxnLst/>
                <a:rect l="l" t="t" r="r" b="b"/>
                <a:pathLst>
                  <a:path w="698" h="494" extrusionOk="0">
                    <a:moveTo>
                      <a:pt x="409" y="0"/>
                    </a:moveTo>
                    <a:lnTo>
                      <a:pt x="0" y="494"/>
                    </a:lnTo>
                    <a:lnTo>
                      <a:pt x="289" y="494"/>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8"/>
              <p:cNvSpPr/>
              <p:nvPr/>
            </p:nvSpPr>
            <p:spPr>
              <a:xfrm>
                <a:off x="3022643" y="851893"/>
                <a:ext cx="31922" cy="22560"/>
              </a:xfrm>
              <a:custGeom>
                <a:avLst/>
                <a:gdLst/>
                <a:ahLst/>
                <a:cxnLst/>
                <a:rect l="l" t="t" r="r" b="b"/>
                <a:pathLst>
                  <a:path w="699" h="494" extrusionOk="0">
                    <a:moveTo>
                      <a:pt x="409" y="0"/>
                    </a:moveTo>
                    <a:lnTo>
                      <a:pt x="1" y="494"/>
                    </a:lnTo>
                    <a:lnTo>
                      <a:pt x="290" y="494"/>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8"/>
              <p:cNvSpPr/>
              <p:nvPr/>
            </p:nvSpPr>
            <p:spPr>
              <a:xfrm>
                <a:off x="2998576" y="851893"/>
                <a:ext cx="31511" cy="22560"/>
              </a:xfrm>
              <a:custGeom>
                <a:avLst/>
                <a:gdLst/>
                <a:ahLst/>
                <a:cxnLst/>
                <a:rect l="l" t="t" r="r" b="b"/>
                <a:pathLst>
                  <a:path w="690" h="494" extrusionOk="0">
                    <a:moveTo>
                      <a:pt x="400" y="0"/>
                    </a:moveTo>
                    <a:lnTo>
                      <a:pt x="0" y="494"/>
                    </a:lnTo>
                    <a:lnTo>
                      <a:pt x="290" y="494"/>
                    </a:lnTo>
                    <a:lnTo>
                      <a:pt x="6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8"/>
              <p:cNvSpPr/>
              <p:nvPr/>
            </p:nvSpPr>
            <p:spPr>
              <a:xfrm>
                <a:off x="2974099" y="851893"/>
                <a:ext cx="31876" cy="22560"/>
              </a:xfrm>
              <a:custGeom>
                <a:avLst/>
                <a:gdLst/>
                <a:ahLst/>
                <a:cxnLst/>
                <a:rect l="l" t="t" r="r" b="b"/>
                <a:pathLst>
                  <a:path w="698" h="494" extrusionOk="0">
                    <a:moveTo>
                      <a:pt x="409" y="0"/>
                    </a:moveTo>
                    <a:lnTo>
                      <a:pt x="0" y="494"/>
                    </a:lnTo>
                    <a:lnTo>
                      <a:pt x="290" y="494"/>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 name="Google Shape;557;p18"/>
          <p:cNvGrpSpPr/>
          <p:nvPr/>
        </p:nvGrpSpPr>
        <p:grpSpPr>
          <a:xfrm>
            <a:off x="7948800" y="2279498"/>
            <a:ext cx="3002278" cy="3076170"/>
            <a:chOff x="7796400" y="2279498"/>
            <a:chExt cx="3002278" cy="3076170"/>
          </a:xfrm>
        </p:grpSpPr>
        <p:sp>
          <p:nvSpPr>
            <p:cNvPr id="558" name="Google Shape;558;p18"/>
            <p:cNvSpPr/>
            <p:nvPr/>
          </p:nvSpPr>
          <p:spPr>
            <a:xfrm>
              <a:off x="7796400" y="3848407"/>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8"/>
            <p:cNvGrpSpPr/>
            <p:nvPr/>
          </p:nvGrpSpPr>
          <p:grpSpPr>
            <a:xfrm rot="5400000">
              <a:off x="8294983" y="3132996"/>
              <a:ext cx="493952" cy="243774"/>
              <a:chOff x="2505550" y="1111010"/>
              <a:chExt cx="119740" cy="59094"/>
            </a:xfrm>
          </p:grpSpPr>
          <p:sp>
            <p:nvSpPr>
              <p:cNvPr id="560" name="Google Shape;560;p18"/>
              <p:cNvSpPr/>
              <p:nvPr/>
            </p:nvSpPr>
            <p:spPr>
              <a:xfrm>
                <a:off x="2556469" y="1152202"/>
                <a:ext cx="17902" cy="17902"/>
              </a:xfrm>
              <a:custGeom>
                <a:avLst/>
                <a:gdLst/>
                <a:ahLst/>
                <a:cxnLst/>
                <a:rect l="l" t="t" r="r" b="b"/>
                <a:pathLst>
                  <a:path w="392" h="392" extrusionOk="0">
                    <a:moveTo>
                      <a:pt x="341" y="0"/>
                    </a:moveTo>
                    <a:lnTo>
                      <a:pt x="0" y="341"/>
                    </a:lnTo>
                    <a:lnTo>
                      <a:pt x="51" y="392"/>
                    </a:lnTo>
                    <a:lnTo>
                      <a:pt x="392" y="51"/>
                    </a:lnTo>
                    <a:lnTo>
                      <a:pt x="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8"/>
              <p:cNvSpPr/>
              <p:nvPr/>
            </p:nvSpPr>
            <p:spPr>
              <a:xfrm>
                <a:off x="2556469" y="1152202"/>
                <a:ext cx="17902" cy="17902"/>
              </a:xfrm>
              <a:custGeom>
                <a:avLst/>
                <a:gdLst/>
                <a:ahLst/>
                <a:cxnLst/>
                <a:rect l="l" t="t" r="r" b="b"/>
                <a:pathLst>
                  <a:path w="392" h="392" extrusionOk="0">
                    <a:moveTo>
                      <a:pt x="51" y="0"/>
                    </a:moveTo>
                    <a:lnTo>
                      <a:pt x="0" y="51"/>
                    </a:lnTo>
                    <a:lnTo>
                      <a:pt x="341" y="392"/>
                    </a:lnTo>
                    <a:lnTo>
                      <a:pt x="392" y="341"/>
                    </a:lnTo>
                    <a:lnTo>
                      <a:pt x="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8"/>
              <p:cNvSpPr/>
              <p:nvPr/>
            </p:nvSpPr>
            <p:spPr>
              <a:xfrm>
                <a:off x="2606978" y="1152202"/>
                <a:ext cx="17902" cy="17902"/>
              </a:xfrm>
              <a:custGeom>
                <a:avLst/>
                <a:gdLst/>
                <a:ahLst/>
                <a:cxnLst/>
                <a:rect l="l" t="t" r="r" b="b"/>
                <a:pathLst>
                  <a:path w="392" h="392" extrusionOk="0">
                    <a:moveTo>
                      <a:pt x="341" y="0"/>
                    </a:moveTo>
                    <a:lnTo>
                      <a:pt x="0" y="341"/>
                    </a:lnTo>
                    <a:lnTo>
                      <a:pt x="60" y="392"/>
                    </a:lnTo>
                    <a:lnTo>
                      <a:pt x="392" y="51"/>
                    </a:lnTo>
                    <a:lnTo>
                      <a:pt x="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8"/>
              <p:cNvSpPr/>
              <p:nvPr/>
            </p:nvSpPr>
            <p:spPr>
              <a:xfrm>
                <a:off x="2606978" y="1152202"/>
                <a:ext cx="18313" cy="17902"/>
              </a:xfrm>
              <a:custGeom>
                <a:avLst/>
                <a:gdLst/>
                <a:ahLst/>
                <a:cxnLst/>
                <a:rect l="l" t="t" r="r" b="b"/>
                <a:pathLst>
                  <a:path w="401" h="392" extrusionOk="0">
                    <a:moveTo>
                      <a:pt x="60" y="0"/>
                    </a:moveTo>
                    <a:lnTo>
                      <a:pt x="0" y="51"/>
                    </a:lnTo>
                    <a:lnTo>
                      <a:pt x="341" y="392"/>
                    </a:lnTo>
                    <a:lnTo>
                      <a:pt x="400" y="341"/>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8"/>
              <p:cNvSpPr/>
              <p:nvPr/>
            </p:nvSpPr>
            <p:spPr>
              <a:xfrm>
                <a:off x="2505550" y="1111010"/>
                <a:ext cx="17947" cy="17902"/>
              </a:xfrm>
              <a:custGeom>
                <a:avLst/>
                <a:gdLst/>
                <a:ahLst/>
                <a:cxnLst/>
                <a:rect l="l" t="t" r="r" b="b"/>
                <a:pathLst>
                  <a:path w="393" h="392" extrusionOk="0">
                    <a:moveTo>
                      <a:pt x="341" y="1"/>
                    </a:moveTo>
                    <a:lnTo>
                      <a:pt x="1" y="341"/>
                    </a:lnTo>
                    <a:lnTo>
                      <a:pt x="52" y="392"/>
                    </a:lnTo>
                    <a:lnTo>
                      <a:pt x="392" y="52"/>
                    </a:lnTo>
                    <a:lnTo>
                      <a:pt x="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8"/>
              <p:cNvSpPr/>
              <p:nvPr/>
            </p:nvSpPr>
            <p:spPr>
              <a:xfrm>
                <a:off x="2505550" y="1111010"/>
                <a:ext cx="17947" cy="17902"/>
              </a:xfrm>
              <a:custGeom>
                <a:avLst/>
                <a:gdLst/>
                <a:ahLst/>
                <a:cxnLst/>
                <a:rect l="l" t="t" r="r" b="b"/>
                <a:pathLst>
                  <a:path w="393" h="392" extrusionOk="0">
                    <a:moveTo>
                      <a:pt x="52" y="1"/>
                    </a:moveTo>
                    <a:lnTo>
                      <a:pt x="1" y="52"/>
                    </a:lnTo>
                    <a:lnTo>
                      <a:pt x="341" y="392"/>
                    </a:lnTo>
                    <a:lnTo>
                      <a:pt x="392" y="341"/>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8"/>
              <p:cNvSpPr/>
              <p:nvPr/>
            </p:nvSpPr>
            <p:spPr>
              <a:xfrm>
                <a:off x="2556058" y="1111010"/>
                <a:ext cx="17947" cy="17902"/>
              </a:xfrm>
              <a:custGeom>
                <a:avLst/>
                <a:gdLst/>
                <a:ahLst/>
                <a:cxnLst/>
                <a:rect l="l" t="t" r="r" b="b"/>
                <a:pathLst>
                  <a:path w="393" h="392" extrusionOk="0">
                    <a:moveTo>
                      <a:pt x="341" y="1"/>
                    </a:moveTo>
                    <a:lnTo>
                      <a:pt x="1" y="341"/>
                    </a:lnTo>
                    <a:lnTo>
                      <a:pt x="52" y="392"/>
                    </a:lnTo>
                    <a:lnTo>
                      <a:pt x="392" y="52"/>
                    </a:lnTo>
                    <a:lnTo>
                      <a:pt x="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8"/>
              <p:cNvSpPr/>
              <p:nvPr/>
            </p:nvSpPr>
            <p:spPr>
              <a:xfrm>
                <a:off x="2556058" y="1111010"/>
                <a:ext cx="17947" cy="17902"/>
              </a:xfrm>
              <a:custGeom>
                <a:avLst/>
                <a:gdLst/>
                <a:ahLst/>
                <a:cxnLst/>
                <a:rect l="l" t="t" r="r" b="b"/>
                <a:pathLst>
                  <a:path w="393" h="392" extrusionOk="0">
                    <a:moveTo>
                      <a:pt x="52" y="1"/>
                    </a:moveTo>
                    <a:lnTo>
                      <a:pt x="1" y="52"/>
                    </a:lnTo>
                    <a:lnTo>
                      <a:pt x="341" y="392"/>
                    </a:lnTo>
                    <a:lnTo>
                      <a:pt x="392" y="341"/>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18"/>
            <p:cNvGrpSpPr/>
            <p:nvPr/>
          </p:nvGrpSpPr>
          <p:grpSpPr>
            <a:xfrm flipH="1">
              <a:off x="8424001" y="2524469"/>
              <a:ext cx="2374678" cy="2502550"/>
              <a:chOff x="2011428" y="602777"/>
              <a:chExt cx="774292" cy="815987"/>
            </a:xfrm>
          </p:grpSpPr>
          <p:sp>
            <p:nvSpPr>
              <p:cNvPr id="569" name="Google Shape;569;p18"/>
              <p:cNvSpPr/>
              <p:nvPr/>
            </p:nvSpPr>
            <p:spPr>
              <a:xfrm>
                <a:off x="2751470" y="1215132"/>
                <a:ext cx="15618" cy="109191"/>
              </a:xfrm>
              <a:custGeom>
                <a:avLst/>
                <a:gdLst/>
                <a:ahLst/>
                <a:cxnLst/>
                <a:rect l="l" t="t" r="r" b="b"/>
                <a:pathLst>
                  <a:path w="342" h="2391" extrusionOk="0">
                    <a:moveTo>
                      <a:pt x="341" y="0"/>
                    </a:moveTo>
                    <a:lnTo>
                      <a:pt x="1" y="341"/>
                    </a:lnTo>
                    <a:lnTo>
                      <a:pt x="1" y="1191"/>
                    </a:lnTo>
                    <a:lnTo>
                      <a:pt x="1" y="2042"/>
                    </a:lnTo>
                    <a:lnTo>
                      <a:pt x="341" y="2391"/>
                    </a:lnTo>
                    <a:lnTo>
                      <a:pt x="341" y="1191"/>
                    </a:lnTo>
                    <a:lnTo>
                      <a:pt x="3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8"/>
              <p:cNvSpPr/>
              <p:nvPr/>
            </p:nvSpPr>
            <p:spPr>
              <a:xfrm>
                <a:off x="2157107" y="742702"/>
                <a:ext cx="76950" cy="76995"/>
              </a:xfrm>
              <a:custGeom>
                <a:avLst/>
                <a:gdLst/>
                <a:ahLst/>
                <a:cxnLst/>
                <a:rect l="l" t="t" r="r" b="b"/>
                <a:pathLst>
                  <a:path w="1685" h="1686" extrusionOk="0">
                    <a:moveTo>
                      <a:pt x="0" y="1"/>
                    </a:moveTo>
                    <a:lnTo>
                      <a:pt x="842" y="843"/>
                    </a:lnTo>
                    <a:lnTo>
                      <a:pt x="1685" y="1685"/>
                    </a:lnTo>
                    <a:lnTo>
                      <a:pt x="1685" y="1209"/>
                    </a:lnTo>
                    <a:lnTo>
                      <a:pt x="1081" y="605"/>
                    </a:lnTo>
                    <a:lnTo>
                      <a:pt x="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8"/>
              <p:cNvSpPr/>
              <p:nvPr/>
            </p:nvSpPr>
            <p:spPr>
              <a:xfrm>
                <a:off x="2011428" y="602777"/>
                <a:ext cx="37310" cy="32013"/>
              </a:xfrm>
              <a:custGeom>
                <a:avLst/>
                <a:gdLst/>
                <a:ahLst/>
                <a:cxnLst/>
                <a:rect l="l" t="t" r="r" b="b"/>
                <a:pathLst>
                  <a:path w="817" h="701" extrusionOk="0">
                    <a:moveTo>
                      <a:pt x="468" y="181"/>
                    </a:moveTo>
                    <a:cubicBezTo>
                      <a:pt x="561" y="181"/>
                      <a:pt x="630" y="258"/>
                      <a:pt x="630" y="351"/>
                    </a:cubicBezTo>
                    <a:cubicBezTo>
                      <a:pt x="630" y="448"/>
                      <a:pt x="549" y="514"/>
                      <a:pt x="466" y="514"/>
                    </a:cubicBezTo>
                    <a:cubicBezTo>
                      <a:pt x="425" y="514"/>
                      <a:pt x="383" y="498"/>
                      <a:pt x="349" y="462"/>
                    </a:cubicBezTo>
                    <a:cubicBezTo>
                      <a:pt x="247" y="360"/>
                      <a:pt x="323" y="181"/>
                      <a:pt x="468" y="181"/>
                    </a:cubicBezTo>
                    <a:close/>
                    <a:moveTo>
                      <a:pt x="468" y="0"/>
                    </a:moveTo>
                    <a:cubicBezTo>
                      <a:pt x="381" y="0"/>
                      <a:pt x="293" y="33"/>
                      <a:pt x="221" y="105"/>
                    </a:cubicBezTo>
                    <a:cubicBezTo>
                      <a:pt x="0" y="317"/>
                      <a:pt x="153" y="700"/>
                      <a:pt x="468" y="700"/>
                    </a:cubicBezTo>
                    <a:cubicBezTo>
                      <a:pt x="664" y="700"/>
                      <a:pt x="817" y="538"/>
                      <a:pt x="817" y="351"/>
                    </a:cubicBezTo>
                    <a:cubicBezTo>
                      <a:pt x="817" y="139"/>
                      <a:pt x="646" y="0"/>
                      <a:pt x="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8"/>
              <p:cNvSpPr/>
              <p:nvPr/>
            </p:nvSpPr>
            <p:spPr>
              <a:xfrm>
                <a:off x="2748364" y="1386751"/>
                <a:ext cx="37356" cy="32013"/>
              </a:xfrm>
              <a:custGeom>
                <a:avLst/>
                <a:gdLst/>
                <a:ahLst/>
                <a:cxnLst/>
                <a:rect l="l" t="t" r="r" b="b"/>
                <a:pathLst>
                  <a:path w="818" h="701" extrusionOk="0">
                    <a:moveTo>
                      <a:pt x="469" y="190"/>
                    </a:moveTo>
                    <a:cubicBezTo>
                      <a:pt x="562" y="190"/>
                      <a:pt x="630" y="258"/>
                      <a:pt x="630" y="351"/>
                    </a:cubicBezTo>
                    <a:cubicBezTo>
                      <a:pt x="630" y="450"/>
                      <a:pt x="547" y="517"/>
                      <a:pt x="462" y="517"/>
                    </a:cubicBezTo>
                    <a:cubicBezTo>
                      <a:pt x="422" y="517"/>
                      <a:pt x="382" y="503"/>
                      <a:pt x="350" y="470"/>
                    </a:cubicBezTo>
                    <a:cubicBezTo>
                      <a:pt x="247" y="360"/>
                      <a:pt x="324" y="190"/>
                      <a:pt x="469" y="190"/>
                    </a:cubicBezTo>
                    <a:close/>
                    <a:moveTo>
                      <a:pt x="468" y="0"/>
                    </a:moveTo>
                    <a:cubicBezTo>
                      <a:pt x="382" y="0"/>
                      <a:pt x="294" y="33"/>
                      <a:pt x="222" y="105"/>
                    </a:cubicBezTo>
                    <a:cubicBezTo>
                      <a:pt x="1" y="326"/>
                      <a:pt x="154" y="700"/>
                      <a:pt x="469" y="700"/>
                    </a:cubicBezTo>
                    <a:cubicBezTo>
                      <a:pt x="664" y="700"/>
                      <a:pt x="817" y="547"/>
                      <a:pt x="817" y="351"/>
                    </a:cubicBezTo>
                    <a:cubicBezTo>
                      <a:pt x="817" y="139"/>
                      <a:pt x="647" y="0"/>
                      <a:pt x="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8"/>
              <p:cNvSpPr/>
              <p:nvPr/>
            </p:nvSpPr>
            <p:spPr>
              <a:xfrm>
                <a:off x="2036271" y="623829"/>
                <a:ext cx="737804" cy="767351"/>
              </a:xfrm>
              <a:custGeom>
                <a:avLst/>
                <a:gdLst/>
                <a:ahLst/>
                <a:cxnLst/>
                <a:rect l="l" t="t" r="r" b="b"/>
                <a:pathLst>
                  <a:path w="16156" h="16803" extrusionOk="0">
                    <a:moveTo>
                      <a:pt x="137" y="1"/>
                    </a:moveTo>
                    <a:lnTo>
                      <a:pt x="0" y="128"/>
                    </a:lnTo>
                    <a:lnTo>
                      <a:pt x="5173" y="5301"/>
                    </a:lnTo>
                    <a:lnTo>
                      <a:pt x="5198" y="5326"/>
                    </a:lnTo>
                    <a:lnTo>
                      <a:pt x="9035" y="5326"/>
                    </a:lnTo>
                    <a:lnTo>
                      <a:pt x="15968" y="12259"/>
                    </a:lnTo>
                    <a:lnTo>
                      <a:pt x="15968" y="16802"/>
                    </a:lnTo>
                    <a:lnTo>
                      <a:pt x="16155" y="16802"/>
                    </a:lnTo>
                    <a:lnTo>
                      <a:pt x="16155" y="12183"/>
                    </a:lnTo>
                    <a:lnTo>
                      <a:pt x="9137" y="5165"/>
                    </a:lnTo>
                    <a:lnTo>
                      <a:pt x="9111" y="5139"/>
                    </a:lnTo>
                    <a:lnTo>
                      <a:pt x="5275" y="5139"/>
                    </a:lnTo>
                    <a:lnTo>
                      <a:pt x="1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8"/>
              <p:cNvSpPr/>
              <p:nvPr/>
            </p:nvSpPr>
            <p:spPr>
              <a:xfrm>
                <a:off x="2506326" y="916786"/>
                <a:ext cx="196233" cy="195822"/>
              </a:xfrm>
              <a:custGeom>
                <a:avLst/>
                <a:gdLst/>
                <a:ahLst/>
                <a:cxnLst/>
                <a:rect l="l" t="t" r="r" b="b"/>
                <a:pathLst>
                  <a:path w="4297" h="4288" extrusionOk="0">
                    <a:moveTo>
                      <a:pt x="1" y="0"/>
                    </a:moveTo>
                    <a:lnTo>
                      <a:pt x="1" y="77"/>
                    </a:lnTo>
                    <a:lnTo>
                      <a:pt x="1898" y="77"/>
                    </a:lnTo>
                    <a:lnTo>
                      <a:pt x="4220" y="2399"/>
                    </a:lnTo>
                    <a:lnTo>
                      <a:pt x="4220" y="4288"/>
                    </a:lnTo>
                    <a:lnTo>
                      <a:pt x="4297" y="4288"/>
                    </a:lnTo>
                    <a:lnTo>
                      <a:pt x="4297" y="2374"/>
                    </a:lnTo>
                    <a:lnTo>
                      <a:pt x="19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18"/>
            <p:cNvGrpSpPr/>
            <p:nvPr/>
          </p:nvGrpSpPr>
          <p:grpSpPr>
            <a:xfrm>
              <a:off x="8271603" y="2279498"/>
              <a:ext cx="1807417" cy="584521"/>
              <a:chOff x="7881778" y="696098"/>
              <a:chExt cx="1807417" cy="584521"/>
            </a:xfrm>
          </p:grpSpPr>
          <p:sp>
            <p:nvSpPr>
              <p:cNvPr id="576" name="Google Shape;576;p18"/>
              <p:cNvSpPr/>
              <p:nvPr/>
            </p:nvSpPr>
            <p:spPr>
              <a:xfrm>
                <a:off x="7950928" y="767548"/>
                <a:ext cx="1738267" cy="513071"/>
              </a:xfrm>
              <a:custGeom>
                <a:avLst/>
                <a:gdLst/>
                <a:ahLst/>
                <a:cxnLst/>
                <a:rect l="l" t="t" r="r" b="b"/>
                <a:pathLst>
                  <a:path w="9341" h="2757" extrusionOk="0">
                    <a:moveTo>
                      <a:pt x="85" y="0"/>
                    </a:moveTo>
                    <a:lnTo>
                      <a:pt x="0" y="85"/>
                    </a:lnTo>
                    <a:lnTo>
                      <a:pt x="1030" y="1115"/>
                    </a:lnTo>
                    <a:lnTo>
                      <a:pt x="7614" y="1115"/>
                    </a:lnTo>
                    <a:lnTo>
                      <a:pt x="9256" y="2757"/>
                    </a:lnTo>
                    <a:lnTo>
                      <a:pt x="9341" y="2671"/>
                    </a:lnTo>
                    <a:lnTo>
                      <a:pt x="7665" y="996"/>
                    </a:lnTo>
                    <a:lnTo>
                      <a:pt x="1081" y="996"/>
                    </a:lnTo>
                    <a:lnTo>
                      <a:pt x="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8"/>
              <p:cNvSpPr/>
              <p:nvPr/>
            </p:nvSpPr>
            <p:spPr>
              <a:xfrm flipH="1">
                <a:off x="7881778" y="696098"/>
                <a:ext cx="114567" cy="98180"/>
              </a:xfrm>
              <a:custGeom>
                <a:avLst/>
                <a:gdLst/>
                <a:ahLst/>
                <a:cxnLst/>
                <a:rect l="l" t="t" r="r" b="b"/>
                <a:pathLst>
                  <a:path w="818" h="701" extrusionOk="0">
                    <a:moveTo>
                      <a:pt x="469" y="190"/>
                    </a:moveTo>
                    <a:cubicBezTo>
                      <a:pt x="562" y="190"/>
                      <a:pt x="630" y="258"/>
                      <a:pt x="630" y="351"/>
                    </a:cubicBezTo>
                    <a:cubicBezTo>
                      <a:pt x="630" y="450"/>
                      <a:pt x="547" y="517"/>
                      <a:pt x="462" y="517"/>
                    </a:cubicBezTo>
                    <a:cubicBezTo>
                      <a:pt x="422" y="517"/>
                      <a:pt x="382" y="503"/>
                      <a:pt x="350" y="470"/>
                    </a:cubicBezTo>
                    <a:cubicBezTo>
                      <a:pt x="247" y="360"/>
                      <a:pt x="324" y="190"/>
                      <a:pt x="469" y="190"/>
                    </a:cubicBezTo>
                    <a:close/>
                    <a:moveTo>
                      <a:pt x="468" y="0"/>
                    </a:moveTo>
                    <a:cubicBezTo>
                      <a:pt x="382" y="0"/>
                      <a:pt x="294" y="33"/>
                      <a:pt x="222" y="105"/>
                    </a:cubicBezTo>
                    <a:cubicBezTo>
                      <a:pt x="1" y="326"/>
                      <a:pt x="154" y="700"/>
                      <a:pt x="469" y="700"/>
                    </a:cubicBezTo>
                    <a:cubicBezTo>
                      <a:pt x="664" y="700"/>
                      <a:pt x="817" y="547"/>
                      <a:pt x="817" y="351"/>
                    </a:cubicBezTo>
                    <a:cubicBezTo>
                      <a:pt x="817" y="139"/>
                      <a:pt x="647" y="0"/>
                      <a:pt x="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18"/>
          <p:cNvSpPr txBox="1">
            <a:spLocks noGrp="1"/>
          </p:cNvSpPr>
          <p:nvPr>
            <p:ph type="title" hasCustomPrompt="1"/>
          </p:nvPr>
        </p:nvSpPr>
        <p:spPr>
          <a:xfrm>
            <a:off x="775850" y="1434420"/>
            <a:ext cx="22941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3000"/>
              <a:buNone/>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579" name="Google Shape;579;p18"/>
          <p:cNvSpPr txBox="1">
            <a:spLocks noGrp="1"/>
          </p:cNvSpPr>
          <p:nvPr>
            <p:ph type="title" idx="2" hasCustomPrompt="1"/>
          </p:nvPr>
        </p:nvSpPr>
        <p:spPr>
          <a:xfrm>
            <a:off x="6074050" y="1434420"/>
            <a:ext cx="22941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3000"/>
              <a:buNone/>
              <a:defRPr/>
            </a:lvl1pPr>
            <a:lvl2pPr lvl="1" rtl="0">
              <a:spcBef>
                <a:spcPts val="0"/>
              </a:spcBef>
              <a:spcAft>
                <a:spcPts val="0"/>
              </a:spcAft>
              <a:buClr>
                <a:schemeClr val="accent4"/>
              </a:buClr>
              <a:buSzPts val="3200"/>
              <a:buNone/>
              <a:defRPr sz="3200">
                <a:solidFill>
                  <a:schemeClr val="accent4"/>
                </a:solidFill>
              </a:defRPr>
            </a:lvl2pPr>
            <a:lvl3pPr lvl="2" rtl="0">
              <a:spcBef>
                <a:spcPts val="0"/>
              </a:spcBef>
              <a:spcAft>
                <a:spcPts val="0"/>
              </a:spcAft>
              <a:buClr>
                <a:schemeClr val="accent4"/>
              </a:buClr>
              <a:buSzPts val="3200"/>
              <a:buNone/>
              <a:defRPr sz="3200">
                <a:solidFill>
                  <a:schemeClr val="accent4"/>
                </a:solidFill>
              </a:defRPr>
            </a:lvl3pPr>
            <a:lvl4pPr lvl="3" rtl="0">
              <a:spcBef>
                <a:spcPts val="0"/>
              </a:spcBef>
              <a:spcAft>
                <a:spcPts val="0"/>
              </a:spcAft>
              <a:buClr>
                <a:schemeClr val="accent4"/>
              </a:buClr>
              <a:buSzPts val="3200"/>
              <a:buNone/>
              <a:defRPr sz="3200">
                <a:solidFill>
                  <a:schemeClr val="accent4"/>
                </a:solidFill>
              </a:defRPr>
            </a:lvl4pPr>
            <a:lvl5pPr lvl="4" rtl="0">
              <a:spcBef>
                <a:spcPts val="0"/>
              </a:spcBef>
              <a:spcAft>
                <a:spcPts val="0"/>
              </a:spcAft>
              <a:buClr>
                <a:schemeClr val="accent4"/>
              </a:buClr>
              <a:buSzPts val="3200"/>
              <a:buNone/>
              <a:defRPr sz="3200">
                <a:solidFill>
                  <a:schemeClr val="accent4"/>
                </a:solidFill>
              </a:defRPr>
            </a:lvl5pPr>
            <a:lvl6pPr lvl="5" rtl="0">
              <a:spcBef>
                <a:spcPts val="0"/>
              </a:spcBef>
              <a:spcAft>
                <a:spcPts val="0"/>
              </a:spcAft>
              <a:buClr>
                <a:schemeClr val="accent4"/>
              </a:buClr>
              <a:buSzPts val="3200"/>
              <a:buNone/>
              <a:defRPr sz="3200">
                <a:solidFill>
                  <a:schemeClr val="accent4"/>
                </a:solidFill>
              </a:defRPr>
            </a:lvl6pPr>
            <a:lvl7pPr lvl="6" rtl="0">
              <a:spcBef>
                <a:spcPts val="0"/>
              </a:spcBef>
              <a:spcAft>
                <a:spcPts val="0"/>
              </a:spcAft>
              <a:buClr>
                <a:schemeClr val="accent4"/>
              </a:buClr>
              <a:buSzPts val="3200"/>
              <a:buNone/>
              <a:defRPr sz="3200">
                <a:solidFill>
                  <a:schemeClr val="accent4"/>
                </a:solidFill>
              </a:defRPr>
            </a:lvl7pPr>
            <a:lvl8pPr lvl="7" rtl="0">
              <a:spcBef>
                <a:spcPts val="0"/>
              </a:spcBef>
              <a:spcAft>
                <a:spcPts val="0"/>
              </a:spcAft>
              <a:buClr>
                <a:schemeClr val="accent4"/>
              </a:buClr>
              <a:buSzPts val="3200"/>
              <a:buNone/>
              <a:defRPr sz="3200">
                <a:solidFill>
                  <a:schemeClr val="accent4"/>
                </a:solidFill>
              </a:defRPr>
            </a:lvl8pPr>
            <a:lvl9pPr lvl="8" rtl="0">
              <a:spcBef>
                <a:spcPts val="0"/>
              </a:spcBef>
              <a:spcAft>
                <a:spcPts val="0"/>
              </a:spcAft>
              <a:buClr>
                <a:schemeClr val="accent4"/>
              </a:buClr>
              <a:buSzPts val="3200"/>
              <a:buNone/>
              <a:defRPr sz="3200">
                <a:solidFill>
                  <a:schemeClr val="accent4"/>
                </a:solidFill>
              </a:defRPr>
            </a:lvl9pPr>
          </a:lstStyle>
          <a:p>
            <a:r>
              <a:t>xx%</a:t>
            </a:r>
          </a:p>
        </p:txBody>
      </p:sp>
      <p:sp>
        <p:nvSpPr>
          <p:cNvPr id="580" name="Google Shape;580;p18"/>
          <p:cNvSpPr txBox="1">
            <a:spLocks noGrp="1"/>
          </p:cNvSpPr>
          <p:nvPr>
            <p:ph type="title" idx="3"/>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
        <p:nvSpPr>
          <p:cNvPr id="581" name="Google Shape;581;p18"/>
          <p:cNvSpPr txBox="1">
            <a:spLocks noGrp="1"/>
          </p:cNvSpPr>
          <p:nvPr>
            <p:ph type="subTitle" idx="1"/>
          </p:nvPr>
        </p:nvSpPr>
        <p:spPr>
          <a:xfrm flipH="1">
            <a:off x="775850" y="3426272"/>
            <a:ext cx="22941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algn="ctr"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algn="ctr"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algn="ctr"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algn="ctr"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algn="ctr"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algn="ctr"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algn="ctr"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algn="ctr"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582" name="Google Shape;582;p18"/>
          <p:cNvSpPr txBox="1">
            <a:spLocks noGrp="1"/>
          </p:cNvSpPr>
          <p:nvPr>
            <p:ph type="subTitle" idx="4"/>
          </p:nvPr>
        </p:nvSpPr>
        <p:spPr>
          <a:xfrm flipH="1">
            <a:off x="775850" y="3758780"/>
            <a:ext cx="22941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583" name="Google Shape;583;p18"/>
          <p:cNvSpPr txBox="1">
            <a:spLocks noGrp="1"/>
          </p:cNvSpPr>
          <p:nvPr>
            <p:ph type="subTitle" idx="5"/>
          </p:nvPr>
        </p:nvSpPr>
        <p:spPr>
          <a:xfrm flipH="1">
            <a:off x="6074050" y="3426272"/>
            <a:ext cx="22941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algn="ctr"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algn="ctr"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algn="ctr"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algn="ctr"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algn="ctr"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algn="ctr"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algn="ctr"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algn="ctr"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584" name="Google Shape;584;p18"/>
          <p:cNvSpPr txBox="1">
            <a:spLocks noGrp="1"/>
          </p:cNvSpPr>
          <p:nvPr>
            <p:ph type="subTitle" idx="6"/>
          </p:nvPr>
        </p:nvSpPr>
        <p:spPr>
          <a:xfrm flipH="1">
            <a:off x="6074050" y="3758780"/>
            <a:ext cx="22941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585" name="Google Shape;585;p18"/>
          <p:cNvSpPr txBox="1">
            <a:spLocks noGrp="1"/>
          </p:cNvSpPr>
          <p:nvPr>
            <p:ph type="title" idx="7" hasCustomPrompt="1"/>
          </p:nvPr>
        </p:nvSpPr>
        <p:spPr>
          <a:xfrm>
            <a:off x="3424975" y="1434420"/>
            <a:ext cx="22941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3000"/>
              <a:buNone/>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586" name="Google Shape;586;p18"/>
          <p:cNvSpPr txBox="1">
            <a:spLocks noGrp="1"/>
          </p:cNvSpPr>
          <p:nvPr>
            <p:ph type="subTitle" idx="8"/>
          </p:nvPr>
        </p:nvSpPr>
        <p:spPr>
          <a:xfrm flipH="1">
            <a:off x="3424975" y="3426272"/>
            <a:ext cx="22941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algn="ctr"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algn="ctr"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algn="ctr"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algn="ctr"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algn="ctr"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algn="ctr"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algn="ctr"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algn="ctr"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587" name="Google Shape;587;p18"/>
          <p:cNvSpPr txBox="1">
            <a:spLocks noGrp="1"/>
          </p:cNvSpPr>
          <p:nvPr>
            <p:ph type="subTitle" idx="9"/>
          </p:nvPr>
        </p:nvSpPr>
        <p:spPr>
          <a:xfrm flipH="1">
            <a:off x="3424975" y="3758780"/>
            <a:ext cx="22941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676"/>
        <p:cNvGrpSpPr/>
        <p:nvPr/>
      </p:nvGrpSpPr>
      <p:grpSpPr>
        <a:xfrm>
          <a:off x="0" y="0"/>
          <a:ext cx="0" cy="0"/>
          <a:chOff x="0" y="0"/>
          <a:chExt cx="0" cy="0"/>
        </a:xfrm>
      </p:grpSpPr>
      <p:grpSp>
        <p:nvGrpSpPr>
          <p:cNvPr id="677" name="Google Shape;677;p22"/>
          <p:cNvGrpSpPr/>
          <p:nvPr/>
        </p:nvGrpSpPr>
        <p:grpSpPr>
          <a:xfrm>
            <a:off x="6637249" y="3517397"/>
            <a:ext cx="3213277" cy="3529318"/>
            <a:chOff x="6484849" y="3631196"/>
            <a:chExt cx="3213277" cy="3529318"/>
          </a:xfrm>
        </p:grpSpPr>
        <p:sp>
          <p:nvSpPr>
            <p:cNvPr id="678" name="Google Shape;678;p22"/>
            <p:cNvSpPr/>
            <p:nvPr/>
          </p:nvSpPr>
          <p:spPr>
            <a:xfrm>
              <a:off x="7145128" y="4325492"/>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22"/>
            <p:cNvGrpSpPr/>
            <p:nvPr/>
          </p:nvGrpSpPr>
          <p:grpSpPr>
            <a:xfrm rot="10800000" flipH="1">
              <a:off x="6484849" y="3631196"/>
              <a:ext cx="2431677" cy="3529318"/>
              <a:chOff x="6769513" y="299393"/>
              <a:chExt cx="1308620" cy="1899525"/>
            </a:xfrm>
          </p:grpSpPr>
          <p:sp>
            <p:nvSpPr>
              <p:cNvPr id="680" name="Google Shape;680;p22"/>
              <p:cNvSpPr/>
              <p:nvPr/>
            </p:nvSpPr>
            <p:spPr>
              <a:xfrm>
                <a:off x="7817889" y="1007055"/>
                <a:ext cx="252070" cy="252070"/>
              </a:xfrm>
              <a:custGeom>
                <a:avLst/>
                <a:gdLst/>
                <a:ahLst/>
                <a:cxnLst/>
                <a:rect l="l" t="t" r="r" b="b"/>
                <a:pathLst>
                  <a:path w="4564" h="4564" extrusionOk="0">
                    <a:moveTo>
                      <a:pt x="0" y="1"/>
                    </a:moveTo>
                    <a:lnTo>
                      <a:pt x="0" y="1302"/>
                    </a:lnTo>
                    <a:lnTo>
                      <a:pt x="1629" y="2931"/>
                    </a:lnTo>
                    <a:lnTo>
                      <a:pt x="3263" y="4564"/>
                    </a:lnTo>
                    <a:lnTo>
                      <a:pt x="4563" y="4564"/>
                    </a:lnTo>
                    <a:lnTo>
                      <a:pt x="2282" y="2282"/>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2"/>
              <p:cNvSpPr/>
              <p:nvPr/>
            </p:nvSpPr>
            <p:spPr>
              <a:xfrm>
                <a:off x="7983027" y="2137006"/>
                <a:ext cx="72351" cy="61913"/>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2"/>
              <p:cNvSpPr/>
              <p:nvPr/>
            </p:nvSpPr>
            <p:spPr>
              <a:xfrm>
                <a:off x="6769513" y="299393"/>
                <a:ext cx="61968" cy="61747"/>
              </a:xfrm>
              <a:custGeom>
                <a:avLst/>
                <a:gdLst/>
                <a:ahLst/>
                <a:cxnLst/>
                <a:rect l="l" t="t" r="r" b="b"/>
                <a:pathLst>
                  <a:path w="1122" h="1118" extrusionOk="0">
                    <a:moveTo>
                      <a:pt x="561" y="293"/>
                    </a:moveTo>
                    <a:cubicBezTo>
                      <a:pt x="705" y="293"/>
                      <a:pt x="825" y="413"/>
                      <a:pt x="825" y="557"/>
                    </a:cubicBezTo>
                    <a:cubicBezTo>
                      <a:pt x="825" y="705"/>
                      <a:pt x="705" y="821"/>
                      <a:pt x="561" y="821"/>
                    </a:cubicBezTo>
                    <a:cubicBezTo>
                      <a:pt x="417" y="821"/>
                      <a:pt x="297" y="705"/>
                      <a:pt x="297" y="557"/>
                    </a:cubicBezTo>
                    <a:cubicBezTo>
                      <a:pt x="297" y="413"/>
                      <a:pt x="417" y="293"/>
                      <a:pt x="561" y="293"/>
                    </a:cubicBezTo>
                    <a:close/>
                    <a:moveTo>
                      <a:pt x="554" y="1"/>
                    </a:moveTo>
                    <a:cubicBezTo>
                      <a:pt x="249" y="1"/>
                      <a:pt x="1" y="251"/>
                      <a:pt x="1" y="557"/>
                    </a:cubicBezTo>
                    <a:cubicBezTo>
                      <a:pt x="1" y="865"/>
                      <a:pt x="253" y="1117"/>
                      <a:pt x="561" y="1117"/>
                    </a:cubicBezTo>
                    <a:cubicBezTo>
                      <a:pt x="869" y="1117"/>
                      <a:pt x="1122" y="865"/>
                      <a:pt x="1122" y="557"/>
                    </a:cubicBezTo>
                    <a:cubicBezTo>
                      <a:pt x="1122" y="249"/>
                      <a:pt x="869" y="1"/>
                      <a:pt x="561" y="1"/>
                    </a:cubicBezTo>
                    <a:cubicBezTo>
                      <a:pt x="559" y="1"/>
                      <a:pt x="556"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2"/>
              <p:cNvSpPr/>
              <p:nvPr/>
            </p:nvSpPr>
            <p:spPr>
              <a:xfrm>
                <a:off x="6811985" y="339214"/>
                <a:ext cx="1266148" cy="1811765"/>
              </a:xfrm>
              <a:custGeom>
                <a:avLst/>
                <a:gdLst/>
                <a:ahLst/>
                <a:cxnLst/>
                <a:rect l="l" t="t" r="r" b="b"/>
                <a:pathLst>
                  <a:path w="22925" h="32804" extrusionOk="0">
                    <a:moveTo>
                      <a:pt x="208" y="0"/>
                    </a:moveTo>
                    <a:lnTo>
                      <a:pt x="0" y="208"/>
                    </a:lnTo>
                    <a:lnTo>
                      <a:pt x="7878" y="8090"/>
                    </a:lnTo>
                    <a:lnTo>
                      <a:pt x="7922" y="8134"/>
                    </a:lnTo>
                    <a:lnTo>
                      <a:pt x="14170" y="8134"/>
                    </a:lnTo>
                    <a:lnTo>
                      <a:pt x="22628" y="16592"/>
                    </a:lnTo>
                    <a:lnTo>
                      <a:pt x="22628" y="19058"/>
                    </a:lnTo>
                    <a:lnTo>
                      <a:pt x="17385" y="24301"/>
                    </a:lnTo>
                    <a:lnTo>
                      <a:pt x="17385" y="28860"/>
                    </a:lnTo>
                    <a:lnTo>
                      <a:pt x="21323" y="32803"/>
                    </a:lnTo>
                    <a:lnTo>
                      <a:pt x="21532" y="32595"/>
                    </a:lnTo>
                    <a:lnTo>
                      <a:pt x="17681" y="28740"/>
                    </a:lnTo>
                    <a:lnTo>
                      <a:pt x="17681" y="24425"/>
                    </a:lnTo>
                    <a:lnTo>
                      <a:pt x="22925" y="19182"/>
                    </a:lnTo>
                    <a:lnTo>
                      <a:pt x="22925" y="16468"/>
                    </a:lnTo>
                    <a:lnTo>
                      <a:pt x="14334" y="7878"/>
                    </a:lnTo>
                    <a:lnTo>
                      <a:pt x="14290" y="7838"/>
                    </a:lnTo>
                    <a:lnTo>
                      <a:pt x="8046" y="7838"/>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2"/>
              <p:cNvSpPr/>
              <p:nvPr/>
            </p:nvSpPr>
            <p:spPr>
              <a:xfrm>
                <a:off x="7397589" y="777575"/>
                <a:ext cx="512976" cy="781781"/>
              </a:xfrm>
              <a:custGeom>
                <a:avLst/>
                <a:gdLst/>
                <a:ahLst/>
                <a:cxnLst/>
                <a:rect l="l" t="t" r="r" b="b"/>
                <a:pathLst>
                  <a:path w="9288" h="14155" extrusionOk="0">
                    <a:moveTo>
                      <a:pt x="81" y="1"/>
                    </a:moveTo>
                    <a:lnTo>
                      <a:pt x="1" y="85"/>
                    </a:lnTo>
                    <a:lnTo>
                      <a:pt x="5209" y="5292"/>
                    </a:lnTo>
                    <a:lnTo>
                      <a:pt x="5209" y="10160"/>
                    </a:lnTo>
                    <a:lnTo>
                      <a:pt x="9203" y="14155"/>
                    </a:lnTo>
                    <a:lnTo>
                      <a:pt x="9287" y="14071"/>
                    </a:lnTo>
                    <a:lnTo>
                      <a:pt x="5325" y="10108"/>
                    </a:lnTo>
                    <a:lnTo>
                      <a:pt x="5325" y="5244"/>
                    </a:lnTo>
                    <a:lnTo>
                      <a:pt x="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2"/>
              <p:cNvSpPr/>
              <p:nvPr/>
            </p:nvSpPr>
            <p:spPr>
              <a:xfrm>
                <a:off x="7777847" y="1417359"/>
                <a:ext cx="273112" cy="431181"/>
              </a:xfrm>
              <a:custGeom>
                <a:avLst/>
                <a:gdLst/>
                <a:ahLst/>
                <a:cxnLst/>
                <a:rect l="l" t="t" r="r" b="b"/>
                <a:pathLst>
                  <a:path w="4945" h="7807" extrusionOk="0">
                    <a:moveTo>
                      <a:pt x="4824" y="1"/>
                    </a:moveTo>
                    <a:lnTo>
                      <a:pt x="4824" y="2899"/>
                    </a:lnTo>
                    <a:lnTo>
                      <a:pt x="1" y="7722"/>
                    </a:lnTo>
                    <a:lnTo>
                      <a:pt x="85" y="7806"/>
                    </a:lnTo>
                    <a:lnTo>
                      <a:pt x="4944" y="2951"/>
                    </a:ln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 name="Google Shape;686;p22"/>
          <p:cNvGrpSpPr/>
          <p:nvPr/>
        </p:nvGrpSpPr>
        <p:grpSpPr>
          <a:xfrm>
            <a:off x="-2910022" y="-3831210"/>
            <a:ext cx="6654696" cy="7636707"/>
            <a:chOff x="-2910022" y="-3831210"/>
            <a:chExt cx="6654696" cy="7636707"/>
          </a:xfrm>
        </p:grpSpPr>
        <p:sp>
          <p:nvSpPr>
            <p:cNvPr id="687" name="Google Shape;687;p22"/>
            <p:cNvSpPr/>
            <p:nvPr/>
          </p:nvSpPr>
          <p:spPr>
            <a:xfrm rot="10800000" flipH="1">
              <a:off x="-2910022" y="-3831210"/>
              <a:ext cx="6654696" cy="7636707"/>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22"/>
            <p:cNvGrpSpPr/>
            <p:nvPr/>
          </p:nvGrpSpPr>
          <p:grpSpPr>
            <a:xfrm flipH="1">
              <a:off x="-831771" y="-192647"/>
              <a:ext cx="2586938" cy="1464987"/>
              <a:chOff x="7545816" y="-192997"/>
              <a:chExt cx="2586938" cy="1464987"/>
            </a:xfrm>
          </p:grpSpPr>
          <p:sp>
            <p:nvSpPr>
              <p:cNvPr id="689" name="Google Shape;689;p22"/>
              <p:cNvSpPr/>
              <p:nvPr/>
            </p:nvSpPr>
            <p:spPr>
              <a:xfrm rot="5400000" flipH="1">
                <a:off x="8106792" y="-753973"/>
                <a:ext cx="1464987" cy="2586938"/>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22"/>
              <p:cNvGrpSpPr/>
              <p:nvPr/>
            </p:nvGrpSpPr>
            <p:grpSpPr>
              <a:xfrm>
                <a:off x="7545825" y="435764"/>
                <a:ext cx="827314" cy="410158"/>
                <a:chOff x="5989375" y="1843575"/>
                <a:chExt cx="136525" cy="67675"/>
              </a:xfrm>
            </p:grpSpPr>
            <p:sp>
              <p:nvSpPr>
                <p:cNvPr id="691" name="Google Shape;691;p22"/>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2"/>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2"/>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2"/>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2"/>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2"/>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2"/>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2"/>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99" name="Google Shape;699;p22"/>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32" Type="http://schemas.openxmlformats.org/officeDocument/2006/relationships/theme" Target="../theme/theme2.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slideLayout" Target="../slideLayouts/slideLayout4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Font typeface="Orbitron"/>
              <a:buNone/>
              <a:defRPr sz="3000" b="1">
                <a:solidFill>
                  <a:schemeClr val="lt1"/>
                </a:solidFill>
                <a:latin typeface="Orbitron"/>
                <a:ea typeface="Orbitron"/>
                <a:cs typeface="Orbitron"/>
                <a:sym typeface="Orbitron"/>
              </a:defRPr>
            </a:lvl1pPr>
            <a:lvl2pPr lvl="1"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2pPr>
            <a:lvl3pPr lvl="2"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3pPr>
            <a:lvl4pPr lvl="3"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4pPr>
            <a:lvl5pPr lvl="4"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5pPr>
            <a:lvl6pPr lvl="5"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6pPr>
            <a:lvl7pPr lvl="6"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7pPr>
            <a:lvl8pPr lvl="7"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8pPr>
            <a:lvl9pPr lvl="8"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2"/>
              </a:buClr>
              <a:buSzPts val="1500"/>
              <a:buFont typeface="Roboto"/>
              <a:buChar char="●"/>
              <a:defRPr sz="1500">
                <a:solidFill>
                  <a:schemeClr val="lt1"/>
                </a:solidFill>
                <a:latin typeface="Roboto"/>
                <a:ea typeface="Roboto"/>
                <a:cs typeface="Roboto"/>
                <a:sym typeface="Roboto"/>
              </a:defRPr>
            </a:lvl1pPr>
            <a:lvl2pPr marL="914400" lvl="1"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2pPr>
            <a:lvl3pPr marL="1371600" lvl="2"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3pPr>
            <a:lvl4pPr marL="1828800" lvl="3"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4pPr>
            <a:lvl5pPr marL="2286000" lvl="4"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5pPr>
            <a:lvl6pPr marL="2743200" lvl="5"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6pPr>
            <a:lvl7pPr marL="3200400" lvl="6"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7pPr>
            <a:lvl8pPr marL="3657600" lvl="7"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8pPr>
            <a:lvl9pPr marL="4114800" lvl="8"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8" r:id="rId5"/>
    <p:sldLayoutId id="2147483659" r:id="rId6"/>
    <p:sldLayoutId id="2147483661" r:id="rId7"/>
    <p:sldLayoutId id="2147483664" r:id="rId8"/>
    <p:sldLayoutId id="2147483668" r:id="rId9"/>
    <p:sldLayoutId id="2147483669" r:id="rId10"/>
    <p:sldLayoutId id="2147483671" r:id="rId11"/>
    <p:sldLayoutId id="214748367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extLst>
      <p:ext uri="{BB962C8B-B14F-4D97-AF65-F5344CB8AC3E}">
        <p14:creationId xmlns:p14="http://schemas.microsoft.com/office/powerpoint/2010/main" val="1233520778"/>
      </p:ext>
    </p:extLst>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 id="2147483699" r:id="rId22"/>
    <p:sldLayoutId id="2147483700" r:id="rId23"/>
    <p:sldLayoutId id="2147483701" r:id="rId24"/>
    <p:sldLayoutId id="2147483702" r:id="rId25"/>
    <p:sldLayoutId id="2147483703" r:id="rId26"/>
    <p:sldLayoutId id="2147483704" r:id="rId27"/>
    <p:sldLayoutId id="2147483705" r:id="rId28"/>
    <p:sldLayoutId id="2147483706" r:id="rId29"/>
    <p:sldLayoutId id="2147483707" r:id="rId30"/>
    <p:sldLayoutId id="214748370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0.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1.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210.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7.png"/><Relationship Id="rId2" Type="http://schemas.openxmlformats.org/officeDocument/2006/relationships/hyperlink" Target="http://factordb.com/" TargetMode="External"/><Relationship Id="rId1" Type="http://schemas.openxmlformats.org/officeDocument/2006/relationships/slideLayout" Target="../slideLayouts/slideLayout8.xml"/><Relationship Id="rId6" Type="http://schemas.openxmlformats.org/officeDocument/2006/relationships/hyperlink" Target="https://www.dcode.fr/prime-factors-decomposition" TargetMode="External"/><Relationship Id="rId5" Type="http://schemas.openxmlformats.org/officeDocument/2006/relationships/image" Target="../media/image46.png"/><Relationship Id="rId4" Type="http://schemas.openxmlformats.org/officeDocument/2006/relationships/hyperlink" Target="https://www.alpertron.com.ar/ECM.HTM"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www.dcode.fr/rsa-cipher" TargetMode="External"/><Relationship Id="rId1" Type="http://schemas.openxmlformats.org/officeDocument/2006/relationships/slideLayout" Target="../slideLayouts/slideLayout8.xml"/><Relationship Id="rId4" Type="http://schemas.openxmlformats.org/officeDocument/2006/relationships/image" Target="../media/image4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s://pypi.org/project/primefac/" TargetMode="External"/><Relationship Id="rId2" Type="http://schemas.openxmlformats.org/officeDocument/2006/relationships/image" Target="../media/image50.png"/><Relationship Id="rId1" Type="http://schemas.openxmlformats.org/officeDocument/2006/relationships/slideLayout" Target="../slideLayouts/slideLayout8.xml"/><Relationship Id="rId4" Type="http://schemas.openxmlformats.org/officeDocument/2006/relationships/image" Target="../media/image51.png"/></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Ganapati/RsaCtfTool" TargetMode="External"/><Relationship Id="rId2" Type="http://schemas.openxmlformats.org/officeDocument/2006/relationships/image" Target="../media/image52.png"/><Relationship Id="rId1" Type="http://schemas.openxmlformats.org/officeDocument/2006/relationships/slideLayout" Target="../slideLayouts/slideLayout8.xml"/><Relationship Id="rId5" Type="http://schemas.openxmlformats.org/officeDocument/2006/relationships/image" Target="../media/image54.png"/><Relationship Id="rId4" Type="http://schemas.openxmlformats.org/officeDocument/2006/relationships/image" Target="../media/image53.png"/></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8.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wmf"/></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75218"/>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85" name="Google Shape;1885;p35"/>
          <p:cNvSpPr txBox="1">
            <a:spLocks noGrp="1"/>
          </p:cNvSpPr>
          <p:nvPr>
            <p:ph type="subTitle" idx="1"/>
          </p:nvPr>
        </p:nvSpPr>
        <p:spPr>
          <a:xfrm>
            <a:off x="4888511" y="2280581"/>
            <a:ext cx="4187797" cy="48779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D" sz="2000" b="1" dirty="0">
                <a:solidFill>
                  <a:schemeClr val="accent5">
                    <a:lumMod val="75000"/>
                  </a:schemeClr>
                </a:solidFill>
              </a:rPr>
              <a:t> + Instructor guide: TS. </a:t>
            </a:r>
            <a:r>
              <a:rPr lang="en-ID" sz="2000" b="1" dirty="0" err="1">
                <a:solidFill>
                  <a:schemeClr val="accent5">
                    <a:lumMod val="75000"/>
                  </a:schemeClr>
                </a:solidFill>
              </a:rPr>
              <a:t>Nguyễn</a:t>
            </a:r>
            <a:r>
              <a:rPr lang="en-ID" sz="2000" b="1" dirty="0">
                <a:solidFill>
                  <a:schemeClr val="accent5">
                    <a:lumMod val="75000"/>
                  </a:schemeClr>
                </a:solidFill>
              </a:rPr>
              <a:t> </a:t>
            </a:r>
            <a:r>
              <a:rPr lang="en-ID" sz="2000" b="1" dirty="0" err="1">
                <a:solidFill>
                  <a:schemeClr val="accent5">
                    <a:lumMod val="75000"/>
                  </a:schemeClr>
                </a:solidFill>
              </a:rPr>
              <a:t>Ngọc</a:t>
            </a:r>
            <a:r>
              <a:rPr lang="en-ID" sz="2000" b="1" dirty="0">
                <a:solidFill>
                  <a:schemeClr val="accent5">
                    <a:lumMod val="75000"/>
                  </a:schemeClr>
                </a:solidFill>
              </a:rPr>
              <a:t> </a:t>
            </a:r>
            <a:r>
              <a:rPr lang="en-ID" sz="2000" b="1" dirty="0" err="1">
                <a:solidFill>
                  <a:schemeClr val="accent5">
                    <a:lumMod val="75000"/>
                  </a:schemeClr>
                </a:solidFill>
              </a:rPr>
              <a:t>Tự</a:t>
            </a:r>
            <a:endParaRPr lang="en-ID" sz="2000" b="1" dirty="0">
              <a:solidFill>
                <a:schemeClr val="accent5">
                  <a:lumMod val="75000"/>
                </a:schemeClr>
              </a:solidFill>
            </a:endParaRPr>
          </a:p>
          <a:p>
            <a:pPr marL="0" lvl="0" indent="0" algn="r" rtl="0">
              <a:spcBef>
                <a:spcPts val="0"/>
              </a:spcBef>
              <a:spcAft>
                <a:spcPts val="0"/>
              </a:spcAft>
              <a:buNone/>
            </a:pPr>
            <a:endParaRPr sz="2300" dirty="0">
              <a:solidFill>
                <a:schemeClr val="accent1"/>
              </a:solidFill>
            </a:endParaRPr>
          </a:p>
        </p:txBody>
      </p:sp>
      <p:sp>
        <p:nvSpPr>
          <p:cNvPr id="1884" name="Google Shape;1884;p35"/>
          <p:cNvSpPr txBox="1">
            <a:spLocks noGrp="1"/>
          </p:cNvSpPr>
          <p:nvPr>
            <p:ph type="ctrTitle"/>
          </p:nvPr>
        </p:nvSpPr>
        <p:spPr>
          <a:xfrm>
            <a:off x="0" y="-1250"/>
            <a:ext cx="6257346" cy="9353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000" b="1" dirty="0">
                <a:ln w="12700">
                  <a:solidFill>
                    <a:schemeClr val="accent1"/>
                  </a:solidFill>
                </a:ln>
                <a:solidFill>
                  <a:schemeClr val="tx2">
                    <a:lumMod val="25000"/>
                  </a:schemeClr>
                </a:solidFill>
              </a:rPr>
              <a:t>Final term report</a:t>
            </a:r>
            <a:endParaRPr sz="5000" b="1" dirty="0">
              <a:ln w="12700">
                <a:solidFill>
                  <a:schemeClr val="accent1"/>
                </a:solidFill>
              </a:ln>
              <a:solidFill>
                <a:schemeClr val="tx2">
                  <a:lumMod val="25000"/>
                </a:schemeClr>
              </a:solidFill>
            </a:endParaRPr>
          </a:p>
        </p:txBody>
      </p:sp>
      <p:sp>
        <p:nvSpPr>
          <p:cNvPr id="2" name="TextBox 1">
            <a:extLst>
              <a:ext uri="{FF2B5EF4-FFF2-40B4-BE49-F238E27FC236}">
                <a16:creationId xmlns:a16="http://schemas.microsoft.com/office/drawing/2014/main" id="{8134B405-44F0-47EE-432F-29A07AD86D41}"/>
              </a:ext>
            </a:extLst>
          </p:cNvPr>
          <p:cNvSpPr txBox="1"/>
          <p:nvPr/>
        </p:nvSpPr>
        <p:spPr>
          <a:xfrm>
            <a:off x="3863410" y="893020"/>
            <a:ext cx="4235742" cy="553998"/>
          </a:xfrm>
          <a:prstGeom prst="rect">
            <a:avLst/>
          </a:prstGeom>
          <a:noFill/>
          <a:ln>
            <a:noFill/>
          </a:ln>
        </p:spPr>
        <p:txBody>
          <a:bodyPr wrap="square" rtlCol="0">
            <a:spAutoFit/>
          </a:bodyPr>
          <a:lstStyle/>
          <a:p>
            <a:r>
              <a:rPr lang="en-US" sz="3000" dirty="0">
                <a:ln>
                  <a:solidFill>
                    <a:schemeClr val="accent2">
                      <a:lumMod val="50000"/>
                    </a:schemeClr>
                  </a:solidFill>
                </a:ln>
                <a:solidFill>
                  <a:schemeClr val="accent2">
                    <a:lumMod val="25000"/>
                  </a:schemeClr>
                </a:solidFill>
                <a:latin typeface="Fjalla One" panose="02000506040000020004" pitchFamily="2" charset="0"/>
              </a:rPr>
              <a:t>SOME POSSIBLE ATTACKS ON</a:t>
            </a:r>
          </a:p>
        </p:txBody>
      </p:sp>
      <p:sp>
        <p:nvSpPr>
          <p:cNvPr id="3" name="TextBox 2">
            <a:extLst>
              <a:ext uri="{FF2B5EF4-FFF2-40B4-BE49-F238E27FC236}">
                <a16:creationId xmlns:a16="http://schemas.microsoft.com/office/drawing/2014/main" id="{D10AB221-0C46-C209-197D-1D0401AB6B50}"/>
              </a:ext>
            </a:extLst>
          </p:cNvPr>
          <p:cNvSpPr txBox="1"/>
          <p:nvPr/>
        </p:nvSpPr>
        <p:spPr>
          <a:xfrm>
            <a:off x="4408091" y="1365675"/>
            <a:ext cx="1536579" cy="861774"/>
          </a:xfrm>
          <a:prstGeom prst="rect">
            <a:avLst/>
          </a:prstGeom>
          <a:noFill/>
        </p:spPr>
        <p:txBody>
          <a:bodyPr wrap="square" rtlCol="0">
            <a:spAutoFit/>
          </a:bodyPr>
          <a:lstStyle/>
          <a:p>
            <a:pPr algn="ctr"/>
            <a:r>
              <a:rPr lang="en-US" sz="5000" dirty="0">
                <a:ln w="12700">
                  <a:solidFill>
                    <a:schemeClr val="accent2">
                      <a:lumMod val="50000"/>
                    </a:schemeClr>
                  </a:solidFill>
                </a:ln>
                <a:solidFill>
                  <a:schemeClr val="accent2">
                    <a:lumMod val="25000"/>
                  </a:schemeClr>
                </a:solidFill>
                <a:latin typeface="Fjalla One" panose="02000506040000020004" pitchFamily="2" charset="0"/>
              </a:rPr>
              <a:t>RSA</a:t>
            </a:r>
            <a:endParaRPr lang="en-ID" sz="5000" dirty="0">
              <a:ln w="12700">
                <a:solidFill>
                  <a:schemeClr val="accent2">
                    <a:lumMod val="50000"/>
                  </a:schemeClr>
                </a:solidFill>
              </a:ln>
              <a:solidFill>
                <a:srgbClr val="FF0000"/>
              </a:solidFill>
              <a:latin typeface="Fjalla One" panose="02000506040000020004" pitchFamily="2" charset="0"/>
            </a:endParaRPr>
          </a:p>
        </p:txBody>
      </p:sp>
      <p:sp>
        <p:nvSpPr>
          <p:cNvPr id="6" name="TextBox 5">
            <a:extLst>
              <a:ext uri="{FF2B5EF4-FFF2-40B4-BE49-F238E27FC236}">
                <a16:creationId xmlns:a16="http://schemas.microsoft.com/office/drawing/2014/main" id="{09600B13-999D-1071-81A2-EF056A671ADA}"/>
              </a:ext>
            </a:extLst>
          </p:cNvPr>
          <p:cNvSpPr txBox="1"/>
          <p:nvPr/>
        </p:nvSpPr>
        <p:spPr>
          <a:xfrm>
            <a:off x="5008146" y="2752537"/>
            <a:ext cx="3640739" cy="400110"/>
          </a:xfrm>
          <a:prstGeom prst="rect">
            <a:avLst/>
          </a:prstGeom>
          <a:noFill/>
        </p:spPr>
        <p:txBody>
          <a:bodyPr wrap="square" rtlCol="0">
            <a:spAutoFit/>
          </a:bodyPr>
          <a:lstStyle/>
          <a:p>
            <a:r>
              <a:rPr lang="en-US" sz="2000" b="1" dirty="0">
                <a:solidFill>
                  <a:schemeClr val="accent5">
                    <a:lumMod val="75000"/>
                  </a:schemeClr>
                </a:solidFill>
                <a:latin typeface="Barlow Semi Condensed Medium" panose="00000606000000000000" pitchFamily="2" charset="0"/>
              </a:rPr>
              <a:t> + Researchers:</a:t>
            </a:r>
          </a:p>
        </p:txBody>
      </p:sp>
      <p:sp>
        <p:nvSpPr>
          <p:cNvPr id="7" name="TextBox 6">
            <a:extLst>
              <a:ext uri="{FF2B5EF4-FFF2-40B4-BE49-F238E27FC236}">
                <a16:creationId xmlns:a16="http://schemas.microsoft.com/office/drawing/2014/main" id="{1C1D0723-51F1-0E9E-5A26-00603F1F66D8}"/>
              </a:ext>
            </a:extLst>
          </p:cNvPr>
          <p:cNvSpPr txBox="1"/>
          <p:nvPr/>
        </p:nvSpPr>
        <p:spPr>
          <a:xfrm>
            <a:off x="5497779" y="3176622"/>
            <a:ext cx="3593062" cy="1413207"/>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vi-VN" sz="2000" b="1" dirty="0">
                <a:solidFill>
                  <a:schemeClr val="accent5">
                    <a:lumMod val="75000"/>
                  </a:schemeClr>
                </a:solidFill>
                <a:latin typeface="Barlow Semi Condensed Medium" panose="00000606000000000000" pitchFamily="2" charset="0"/>
              </a:rPr>
              <a:t>Trương Văn </a:t>
            </a:r>
            <a:r>
              <a:rPr lang="vi-VN" sz="2000" b="1" dirty="0" err="1">
                <a:solidFill>
                  <a:schemeClr val="accent5">
                    <a:lumMod val="75000"/>
                  </a:schemeClr>
                </a:solidFill>
                <a:latin typeface="Barlow Semi Condensed Medium" panose="00000606000000000000" pitchFamily="2" charset="0"/>
              </a:rPr>
              <a:t>Rồng</a:t>
            </a:r>
            <a:r>
              <a:rPr lang="vi-VN" sz="2000" b="1" dirty="0">
                <a:solidFill>
                  <a:schemeClr val="accent5">
                    <a:lumMod val="75000"/>
                  </a:schemeClr>
                </a:solidFill>
                <a:latin typeface="Barlow Semi Condensed Medium" panose="00000606000000000000" pitchFamily="2" charset="0"/>
              </a:rPr>
              <a:t> - 20521831 </a:t>
            </a:r>
            <a:endParaRPr lang="en-US" sz="2000" b="1" dirty="0">
              <a:solidFill>
                <a:schemeClr val="accent5">
                  <a:lumMod val="75000"/>
                </a:schemeClr>
              </a:solidFill>
              <a:latin typeface="Barlow Semi Condensed Medium" panose="00000606000000000000" pitchFamily="2" charset="0"/>
            </a:endParaRPr>
          </a:p>
          <a:p>
            <a:pPr marL="457200" indent="-457200">
              <a:lnSpc>
                <a:spcPct val="150000"/>
              </a:lnSpc>
              <a:buFont typeface="Wingdings" panose="05000000000000000000" pitchFamily="2" charset="2"/>
              <a:buChar char="Ø"/>
            </a:pPr>
            <a:r>
              <a:rPr lang="vi-VN" sz="2000" b="1" dirty="0">
                <a:solidFill>
                  <a:schemeClr val="accent5">
                    <a:lumMod val="75000"/>
                  </a:schemeClr>
                </a:solidFill>
                <a:latin typeface="Barlow Semi Condensed Medium" panose="00000606000000000000" pitchFamily="2" charset="0"/>
              </a:rPr>
              <a:t>Trần Hoài Rin </a:t>
            </a:r>
            <a:r>
              <a:rPr lang="en-US" sz="2000" b="1" dirty="0">
                <a:solidFill>
                  <a:schemeClr val="accent5">
                    <a:lumMod val="75000"/>
                  </a:schemeClr>
                </a:solidFill>
                <a:latin typeface="Barlow Semi Condensed Medium" panose="00000606000000000000" pitchFamily="2" charset="0"/>
              </a:rPr>
              <a:t>       </a:t>
            </a:r>
            <a:r>
              <a:rPr lang="vi-VN" sz="2000" b="1" dirty="0">
                <a:solidFill>
                  <a:schemeClr val="accent5">
                    <a:lumMod val="75000"/>
                  </a:schemeClr>
                </a:solidFill>
                <a:latin typeface="Barlow Semi Condensed Medium" panose="00000606000000000000" pitchFamily="2" charset="0"/>
              </a:rPr>
              <a:t>- 20521830 </a:t>
            </a:r>
            <a:endParaRPr lang="en-US" sz="2000" b="1" dirty="0">
              <a:solidFill>
                <a:schemeClr val="accent5">
                  <a:lumMod val="75000"/>
                </a:schemeClr>
              </a:solidFill>
              <a:latin typeface="Barlow Semi Condensed Medium" panose="00000606000000000000" pitchFamily="2" charset="0"/>
            </a:endParaRPr>
          </a:p>
          <a:p>
            <a:pPr marL="457200" indent="-457200">
              <a:lnSpc>
                <a:spcPct val="150000"/>
              </a:lnSpc>
              <a:buFont typeface="Wingdings" panose="05000000000000000000" pitchFamily="2" charset="2"/>
              <a:buChar char="Ø"/>
            </a:pPr>
            <a:r>
              <a:rPr lang="vi-VN" sz="2000" b="1" dirty="0">
                <a:solidFill>
                  <a:schemeClr val="accent5">
                    <a:lumMod val="75000"/>
                  </a:schemeClr>
                </a:solidFill>
                <a:latin typeface="Barlow Semi Condensed Medium" panose="00000606000000000000" pitchFamily="2" charset="0"/>
              </a:rPr>
              <a:t>Phan </a:t>
            </a:r>
            <a:r>
              <a:rPr lang="vi-VN" sz="2000" b="1" dirty="0" err="1">
                <a:solidFill>
                  <a:schemeClr val="accent5">
                    <a:lumMod val="75000"/>
                  </a:schemeClr>
                </a:solidFill>
                <a:latin typeface="Barlow Semi Condensed Medium" panose="00000606000000000000" pitchFamily="2" charset="0"/>
              </a:rPr>
              <a:t>Hoàng</a:t>
            </a:r>
            <a:r>
              <a:rPr lang="vi-VN" sz="2000" b="1" dirty="0">
                <a:solidFill>
                  <a:schemeClr val="accent5">
                    <a:lumMod val="75000"/>
                  </a:schemeClr>
                </a:solidFill>
                <a:latin typeface="Barlow Semi Condensed Medium" panose="00000606000000000000" pitchFamily="2" charset="0"/>
              </a:rPr>
              <a:t> Nam - 20521635   </a:t>
            </a:r>
          </a:p>
        </p:txBody>
      </p:sp>
      <p:sp>
        <p:nvSpPr>
          <p:cNvPr id="202" name="TextBox 201">
            <a:extLst>
              <a:ext uri="{FF2B5EF4-FFF2-40B4-BE49-F238E27FC236}">
                <a16:creationId xmlns:a16="http://schemas.microsoft.com/office/drawing/2014/main" id="{C85F4920-E2F3-8A57-1812-CD4C4323800E}"/>
              </a:ext>
            </a:extLst>
          </p:cNvPr>
          <p:cNvSpPr txBox="1"/>
          <p:nvPr/>
        </p:nvSpPr>
        <p:spPr>
          <a:xfrm>
            <a:off x="5529571" y="1358355"/>
            <a:ext cx="941279" cy="861774"/>
          </a:xfrm>
          <a:prstGeom prst="rect">
            <a:avLst/>
          </a:prstGeom>
          <a:noFill/>
        </p:spPr>
        <p:txBody>
          <a:bodyPr wrap="square" rtlCol="0">
            <a:spAutoFit/>
          </a:bodyPr>
          <a:lstStyle/>
          <a:p>
            <a:pPr algn="ctr"/>
            <a:r>
              <a:rPr lang="en-US" sz="5000" dirty="0">
                <a:ln w="12700">
                  <a:solidFill>
                    <a:schemeClr val="accent2">
                      <a:lumMod val="50000"/>
                    </a:schemeClr>
                  </a:solidFill>
                </a:ln>
                <a:solidFill>
                  <a:schemeClr val="accent2">
                    <a:lumMod val="25000"/>
                  </a:schemeClr>
                </a:solidFill>
                <a:latin typeface="Fjalla One" panose="02000506040000020004" pitchFamily="2" charset="0"/>
              </a:rPr>
              <a:t>&amp;</a:t>
            </a:r>
            <a:endParaRPr lang="en-ID" sz="5000" dirty="0">
              <a:ln w="12700">
                <a:solidFill>
                  <a:schemeClr val="accent2">
                    <a:lumMod val="50000"/>
                  </a:schemeClr>
                </a:solidFill>
              </a:ln>
              <a:solidFill>
                <a:srgbClr val="FF0000"/>
              </a:solidFill>
              <a:latin typeface="Fjalla One" panose="02000506040000020004" pitchFamily="2" charset="0"/>
            </a:endParaRPr>
          </a:p>
        </p:txBody>
      </p:sp>
      <p:sp>
        <p:nvSpPr>
          <p:cNvPr id="203" name="TextBox 202">
            <a:extLst>
              <a:ext uri="{FF2B5EF4-FFF2-40B4-BE49-F238E27FC236}">
                <a16:creationId xmlns:a16="http://schemas.microsoft.com/office/drawing/2014/main" id="{5A8893BC-0FA0-48EF-8C84-7FE7A610E07F}"/>
              </a:ext>
            </a:extLst>
          </p:cNvPr>
          <p:cNvSpPr txBox="1"/>
          <p:nvPr/>
        </p:nvSpPr>
        <p:spPr>
          <a:xfrm>
            <a:off x="6140430" y="1349463"/>
            <a:ext cx="1286060" cy="861774"/>
          </a:xfrm>
          <a:prstGeom prst="rect">
            <a:avLst/>
          </a:prstGeom>
          <a:noFill/>
        </p:spPr>
        <p:txBody>
          <a:bodyPr wrap="square" rtlCol="0">
            <a:spAutoFit/>
          </a:bodyPr>
          <a:lstStyle/>
          <a:p>
            <a:pPr algn="ctr"/>
            <a:r>
              <a:rPr lang="en-US" sz="5000" dirty="0">
                <a:ln w="12700">
                  <a:solidFill>
                    <a:schemeClr val="accent2">
                      <a:lumMod val="50000"/>
                    </a:schemeClr>
                  </a:solidFill>
                </a:ln>
                <a:solidFill>
                  <a:srgbClr val="FF0000"/>
                </a:solidFill>
                <a:latin typeface="Fjalla One" panose="02000506040000020004" pitchFamily="2" charset="0"/>
              </a:rPr>
              <a:t>ECC</a:t>
            </a:r>
            <a:endParaRPr lang="en-ID" sz="5000" dirty="0">
              <a:ln w="12700">
                <a:solidFill>
                  <a:schemeClr val="accent2">
                    <a:lumMod val="50000"/>
                  </a:schemeClr>
                </a:solidFill>
              </a:ln>
              <a:solidFill>
                <a:srgbClr val="FF0000"/>
              </a:solidFill>
              <a:latin typeface="Fjalla One" panose="02000506040000020004"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60" name="Google Shape;1060;p43"/>
          <p:cNvSpPr txBox="1">
            <a:spLocks noGrp="1"/>
          </p:cNvSpPr>
          <p:nvPr>
            <p:ph type="title" idx="3"/>
          </p:nvPr>
        </p:nvSpPr>
        <p:spPr>
          <a:xfrm>
            <a:off x="0" y="53465"/>
            <a:ext cx="914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RESEARCH DIRECTIONS FOR THE PROJECT</a:t>
            </a:r>
          </a:p>
        </p:txBody>
      </p:sp>
      <p:sp>
        <p:nvSpPr>
          <p:cNvPr id="40" name="Google Shape;450;p56">
            <a:extLst>
              <a:ext uri="{FF2B5EF4-FFF2-40B4-BE49-F238E27FC236}">
                <a16:creationId xmlns:a16="http://schemas.microsoft.com/office/drawing/2014/main" id="{BEAB6245-976A-65B1-A013-01160FE03392}"/>
              </a:ext>
            </a:extLst>
          </p:cNvPr>
          <p:cNvSpPr txBox="1"/>
          <p:nvPr/>
        </p:nvSpPr>
        <p:spPr>
          <a:xfrm>
            <a:off x="534316" y="566158"/>
            <a:ext cx="8320500" cy="4577342"/>
          </a:xfrm>
          <a:prstGeom prst="rect">
            <a:avLst/>
          </a:prstGeom>
          <a:noFill/>
          <a:ln>
            <a:noFill/>
          </a:ln>
        </p:spPr>
        <p:txBody>
          <a:bodyPr spcFirstLastPara="1" wrap="square" lIns="91425" tIns="45700" rIns="91425" bIns="45700" anchor="t" anchorCtr="0">
            <a:normAutofit fontScale="40000" lnSpcReduction="20000"/>
          </a:bodyPr>
          <a:lstStyle/>
          <a:p>
            <a:pPr marL="572770" marR="0" lvl="0" indent="-571500" defTabSz="914400" eaLnBrk="1" fontAlgn="auto" latinLnBrk="0" hangingPunct="1">
              <a:lnSpc>
                <a:spcPct val="100000"/>
              </a:lnSpc>
              <a:spcBef>
                <a:spcPts val="0"/>
              </a:spcBef>
              <a:spcAft>
                <a:spcPts val="0"/>
              </a:spcAft>
              <a:buClrTx/>
              <a:buSzPct val="100000"/>
              <a:buFont typeface="Wingdings" panose="05000000000000000000" pitchFamily="2" charset="2"/>
              <a:buChar char="q"/>
              <a:tabLst/>
              <a:defRPr/>
            </a:pPr>
            <a:r>
              <a:rPr kumimoji="0" lang="en-US" sz="5000" b="1" i="0" u="sng" strike="noStrike" kern="0" cap="none" spc="0" normalizeH="0" baseline="0" noProof="0" dirty="0">
                <a:ln>
                  <a:noFill/>
                </a:ln>
                <a:solidFill>
                  <a:srgbClr val="0070C0"/>
                </a:solidFill>
                <a:effectLst/>
                <a:uLnTx/>
                <a:uFillTx/>
                <a:latin typeface="Concert One" pitchFamily="2" charset="0"/>
              </a:rPr>
              <a:t>RSA</a:t>
            </a:r>
            <a:endParaRPr kumimoji="0" lang="en-US" sz="4200" b="1" i="0" u="sng" strike="noStrike" kern="0" cap="none" spc="0" normalizeH="0" baseline="0" noProof="0" dirty="0">
              <a:ln>
                <a:noFill/>
              </a:ln>
              <a:solidFill>
                <a:srgbClr val="0070C0"/>
              </a:solidFill>
              <a:effectLst/>
              <a:uLnTx/>
              <a:uFillTx/>
              <a:latin typeface="Concert One" pitchFamily="2" charset="0"/>
            </a:endParaRPr>
          </a:p>
          <a:p>
            <a:pPr marL="628650" marR="0" lvl="0" indent="-341313" defTabSz="914400" eaLnBrk="1" fontAlgn="auto" latinLnBrk="0" hangingPunct="1">
              <a:lnSpc>
                <a:spcPct val="120000"/>
              </a:lnSpc>
              <a:spcBef>
                <a:spcPts val="0"/>
              </a:spcBef>
              <a:buClrTx/>
              <a:buSzPct val="100000"/>
              <a:buFont typeface="Arial"/>
              <a:buChar char="❖"/>
              <a:tabLst/>
              <a:defRPr/>
            </a:pPr>
            <a:r>
              <a:rPr kumimoji="0" lang="en-US" sz="4200" b="1" i="0" u="none" strike="noStrike" kern="0" cap="none" spc="0" normalizeH="0" baseline="0" noProof="0" dirty="0">
                <a:ln>
                  <a:noFill/>
                </a:ln>
                <a:solidFill>
                  <a:sysClr val="windowText" lastClr="000000"/>
                </a:solidFill>
                <a:effectLst/>
                <a:uLnTx/>
                <a:uFillTx/>
                <a:latin typeface="Concert One" pitchFamily="2" charset="0"/>
              </a:rPr>
              <a:t>Weak Public Exponent Attack</a:t>
            </a:r>
            <a:endParaRPr kumimoji="0" sz="4200" b="1" i="0" u="none" strike="noStrike" kern="0" cap="none" spc="0" normalizeH="0" baseline="0" noProof="0" dirty="0">
              <a:ln>
                <a:noFill/>
              </a:ln>
              <a:solidFill>
                <a:sysClr val="windowText" lastClr="000000"/>
              </a:solidFill>
              <a:effectLst/>
              <a:uLnTx/>
              <a:uFillTx/>
              <a:latin typeface="Concert One" pitchFamily="2" charset="0"/>
            </a:endParaRPr>
          </a:p>
          <a:p>
            <a:pPr marL="715963" marR="0" lvl="1" indent="-254000" defTabSz="914400" eaLnBrk="1" fontAlgn="auto" latinLnBrk="0" hangingPunct="1">
              <a:lnSpc>
                <a:spcPct val="100000"/>
              </a:lnSpc>
              <a:spcBef>
                <a:spcPts val="600"/>
              </a:spcBef>
              <a:spcAft>
                <a:spcPts val="60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Small n </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715963" marR="0" lvl="1" indent="-254000"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Fermat Attack (p and q are too close) </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715963" marR="0" lvl="1" indent="-254000" defTabSz="914400" eaLnBrk="1" fontAlgn="auto" latinLnBrk="0" hangingPunct="1">
              <a:lnSpc>
                <a:spcPct val="100000"/>
              </a:lnSpc>
              <a:spcBef>
                <a:spcPts val="600"/>
              </a:spcBef>
              <a:spcAft>
                <a:spcPts val="60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Small e:</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e </a:t>
            </a:r>
            <a:r>
              <a:rPr kumimoji="0" lang="en-US" sz="3750" b="0" i="0" u="none" strike="noStrike" kern="0" cap="none" spc="0" normalizeH="0" baseline="0" noProof="0" dirty="0" err="1">
                <a:ln>
                  <a:noFill/>
                </a:ln>
                <a:solidFill>
                  <a:sysClr val="windowText" lastClr="000000"/>
                </a:solidFill>
                <a:effectLst/>
                <a:uLnTx/>
                <a:uFillTx/>
                <a:latin typeface="Roboto" panose="02000000000000000000" pitchFamily="2" charset="0"/>
                <a:ea typeface="Roboto" panose="02000000000000000000" pitchFamily="2" charset="0"/>
              </a:rPr>
              <a:t>th</a:t>
            </a: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 root (small m) </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err="1">
                <a:ln>
                  <a:noFill/>
                </a:ln>
                <a:solidFill>
                  <a:sysClr val="windowText" lastClr="000000"/>
                </a:solidFill>
                <a:effectLst/>
                <a:uLnTx/>
                <a:uFillTx/>
                <a:latin typeface="Roboto" panose="02000000000000000000" pitchFamily="2" charset="0"/>
                <a:ea typeface="Roboto" panose="02000000000000000000" pitchFamily="2" charset="0"/>
              </a:rPr>
              <a:t>Bruteforce</a:t>
            </a: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 </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err="1">
                <a:ln>
                  <a:noFill/>
                </a:ln>
                <a:solidFill>
                  <a:sysClr val="windowText" lastClr="000000"/>
                </a:solidFill>
                <a:effectLst/>
                <a:uLnTx/>
                <a:uFillTx/>
                <a:latin typeface="Roboto" panose="02000000000000000000" pitchFamily="2" charset="0"/>
                <a:ea typeface="Roboto" panose="02000000000000000000" pitchFamily="2" charset="0"/>
              </a:rPr>
              <a:t>Hastad</a:t>
            </a: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 Broadcast Attack (same e, small e)</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715963" marR="0" lvl="1" indent="-254000" defTabSz="914400" eaLnBrk="1" fontAlgn="auto" latinLnBrk="0" hangingPunct="1">
              <a:lnSpc>
                <a:spcPct val="100000"/>
              </a:lnSpc>
              <a:spcBef>
                <a:spcPts val="600"/>
              </a:spcBef>
              <a:spcAft>
                <a:spcPts val="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Common modulus (same n)</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715963" marR="0" lvl="1" indent="-254000" defTabSz="914400" eaLnBrk="1" fontAlgn="auto" latinLnBrk="0" hangingPunct="1">
              <a:lnSpc>
                <a:spcPct val="100000"/>
              </a:lnSpc>
              <a:spcBef>
                <a:spcPts val="600"/>
              </a:spcBef>
              <a:spcAft>
                <a:spcPts val="0"/>
              </a:spcAft>
              <a:buClr>
                <a:srgbClr val="14CD68"/>
              </a:buClr>
              <a:buSzPct val="100000"/>
              <a:buFont typeface="Arial"/>
              <a:buChar char="➢"/>
              <a:tabLst/>
              <a:defRPr/>
            </a:pPr>
            <a:r>
              <a:rPr kumimoji="0" lang="en-US" sz="3750" b="0" i="0" u="none" strike="noStrike" kern="0" cap="none" spc="0" normalizeH="0" baseline="0" noProof="0" dirty="0">
                <a:ln>
                  <a:noFill/>
                </a:ln>
                <a:solidFill>
                  <a:srgbClr val="14CD68"/>
                </a:solidFill>
                <a:effectLst/>
                <a:uLnTx/>
                <a:uFillTx/>
                <a:latin typeface="Roboto" panose="02000000000000000000" pitchFamily="2" charset="0"/>
                <a:ea typeface="Roboto" panose="02000000000000000000" pitchFamily="2" charset="0"/>
              </a:rPr>
              <a:t>Blinding Attack </a:t>
            </a:r>
            <a:endParaRPr kumimoji="0" sz="3750" b="0" i="0" u="none" strike="noStrike" kern="0" cap="none" spc="0" normalizeH="0" baseline="0" noProof="0" dirty="0">
              <a:ln>
                <a:noFill/>
              </a:ln>
              <a:solidFill>
                <a:srgbClr val="14CD68"/>
              </a:solidFill>
              <a:effectLst/>
              <a:uLnTx/>
              <a:uFillTx/>
              <a:latin typeface="Roboto" panose="02000000000000000000" pitchFamily="2" charset="0"/>
              <a:ea typeface="Roboto" panose="02000000000000000000" pitchFamily="2" charset="0"/>
            </a:endParaRPr>
          </a:p>
          <a:p>
            <a:pPr marL="715963" marR="0" lvl="1" indent="-254000" defTabSz="914400" eaLnBrk="1" fontAlgn="auto" latinLnBrk="0" hangingPunct="1">
              <a:lnSpc>
                <a:spcPct val="100000"/>
              </a:lnSpc>
              <a:spcBef>
                <a:spcPts val="600"/>
              </a:spcBef>
              <a:spcAft>
                <a:spcPts val="0"/>
              </a:spcAft>
              <a:buClr>
                <a:srgbClr val="14CD68"/>
              </a:buClr>
              <a:buSzPct val="100000"/>
              <a:buFont typeface="Arial"/>
              <a:buChar char="➢"/>
              <a:tabLst/>
              <a:defRPr/>
            </a:pPr>
            <a:r>
              <a:rPr kumimoji="0" lang="en-US" sz="3750" b="0" i="0" u="none" strike="noStrike" kern="0" cap="none" spc="0" normalizeH="0" baseline="0" noProof="0" dirty="0">
                <a:ln>
                  <a:noFill/>
                </a:ln>
                <a:solidFill>
                  <a:srgbClr val="14CD68"/>
                </a:solidFill>
                <a:effectLst/>
                <a:uLnTx/>
                <a:uFillTx/>
                <a:latin typeface="Roboto" panose="02000000000000000000" pitchFamily="2" charset="0"/>
                <a:ea typeface="Roboto" panose="02000000000000000000" pitchFamily="2" charset="0"/>
              </a:rPr>
              <a:t>LSB </a:t>
            </a:r>
            <a:endParaRPr kumimoji="0" sz="3750" b="0" i="0" u="none" strike="noStrike" kern="0" cap="none" spc="0" normalizeH="0" baseline="0" noProof="0" dirty="0">
              <a:ln>
                <a:noFill/>
              </a:ln>
              <a:solidFill>
                <a:srgbClr val="14CD68"/>
              </a:solidFill>
              <a:effectLst/>
              <a:uLnTx/>
              <a:uFillTx/>
              <a:latin typeface="Roboto" panose="02000000000000000000" pitchFamily="2" charset="0"/>
              <a:ea typeface="Roboto" panose="02000000000000000000" pitchFamily="2" charset="0"/>
            </a:endParaRPr>
          </a:p>
          <a:p>
            <a:pPr marL="628650" marR="0" lvl="0" indent="-341313" defTabSz="914400" eaLnBrk="1" fontAlgn="auto" latinLnBrk="0" hangingPunct="1">
              <a:lnSpc>
                <a:spcPct val="100000"/>
              </a:lnSpc>
              <a:spcBef>
                <a:spcPts val="0"/>
              </a:spcBef>
              <a:spcAft>
                <a:spcPts val="0"/>
              </a:spcAft>
              <a:buClrTx/>
              <a:buSzPct val="100000"/>
              <a:buFont typeface="Arial"/>
              <a:buChar char="❖"/>
              <a:tabLst/>
              <a:defRPr/>
            </a:pPr>
            <a:r>
              <a:rPr kumimoji="0" lang="en-US" sz="4200" b="1" i="0" u="none" strike="noStrike" kern="0" cap="none" spc="0" normalizeH="0" baseline="0" noProof="0" dirty="0">
                <a:ln>
                  <a:noFill/>
                </a:ln>
                <a:solidFill>
                  <a:sysClr val="windowText" lastClr="000000"/>
                </a:solidFill>
                <a:effectLst/>
                <a:uLnTx/>
                <a:uFillTx/>
                <a:latin typeface="Concert One" pitchFamily="2" charset="0"/>
              </a:rPr>
              <a:t>Weak Private Exponent attacks</a:t>
            </a:r>
            <a:endParaRPr kumimoji="0" sz="4200" b="1" i="0" u="none" strike="noStrike" kern="0" cap="none" spc="0" normalizeH="0" baseline="0" noProof="0" dirty="0">
              <a:ln>
                <a:noFill/>
              </a:ln>
              <a:solidFill>
                <a:sysClr val="windowText" lastClr="000000"/>
              </a:solidFill>
              <a:effectLst/>
              <a:uLnTx/>
              <a:uFillTx/>
              <a:latin typeface="Concert One" pitchFamily="2" charset="0"/>
            </a:endParaRPr>
          </a:p>
          <a:p>
            <a:pPr marL="803275" marR="0" lvl="1" indent="-341313"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Small d:</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0"/>
              </a:spcBef>
              <a:spcAft>
                <a:spcPts val="0"/>
              </a:spcAft>
              <a:buClrTx/>
              <a:buSzPct val="100000"/>
              <a:buFont typeface="Arial"/>
              <a:buChar char="■"/>
              <a:tabLst/>
              <a:defRPr/>
            </a:pPr>
            <a:r>
              <a:rPr kumimoji="0" lang="en-US"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Wiener Attack</a:t>
            </a:r>
            <a:endParaRPr kumimoji="0" sz="37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600"/>
              </a:spcBef>
              <a:spcAft>
                <a:spcPts val="600"/>
              </a:spcAft>
              <a:buClr>
                <a:srgbClr val="FF0000"/>
              </a:buClr>
              <a:buSzPct val="100000"/>
              <a:buFont typeface="Arial"/>
              <a:buChar char="■"/>
              <a:tabLst/>
              <a:defRPr/>
            </a:pPr>
            <a:r>
              <a:rPr kumimoji="0" lang="en-US" sz="3750" b="0" i="0" u="none" strike="noStrike" kern="0" cap="none" spc="0" normalizeH="0" baseline="0" noProof="0" dirty="0" err="1">
                <a:ln>
                  <a:noFill/>
                </a:ln>
                <a:solidFill>
                  <a:srgbClr val="FF0000"/>
                </a:solidFill>
                <a:effectLst/>
                <a:uLnTx/>
                <a:uFillTx/>
                <a:latin typeface="Roboto" panose="02000000000000000000" pitchFamily="2" charset="0"/>
                <a:ea typeface="Roboto" panose="02000000000000000000" pitchFamily="2" charset="0"/>
              </a:rPr>
              <a:t>Boneh</a:t>
            </a:r>
            <a:r>
              <a:rPr kumimoji="0" lang="en-US" sz="3750" b="0" i="0" u="none" strike="noStrike" kern="0" cap="none" spc="0" normalizeH="0" baseline="0" noProof="0" dirty="0">
                <a:ln>
                  <a:noFill/>
                </a:ln>
                <a:solidFill>
                  <a:srgbClr val="FF0000"/>
                </a:solidFill>
                <a:effectLst/>
                <a:uLnTx/>
                <a:uFillTx/>
                <a:latin typeface="Roboto" panose="02000000000000000000" pitchFamily="2" charset="0"/>
                <a:ea typeface="Roboto" panose="02000000000000000000" pitchFamily="2" charset="0"/>
              </a:rPr>
              <a:t>–Durfee</a:t>
            </a:r>
            <a:endParaRPr kumimoji="0" sz="3750" b="0" i="0" u="none" strike="noStrike" kern="0" cap="none" spc="0" normalizeH="0" baseline="0" noProof="0" dirty="0">
              <a:ln>
                <a:noFill/>
              </a:ln>
              <a:solidFill>
                <a:srgbClr val="FF0000"/>
              </a:solidFill>
              <a:effectLst/>
              <a:uLnTx/>
              <a:uFillTx/>
              <a:latin typeface="Roboto" panose="02000000000000000000" pitchFamily="2" charset="0"/>
              <a:ea typeface="Roboto" panose="02000000000000000000" pitchFamily="2" charset="0"/>
            </a:endParaRPr>
          </a:p>
          <a:p>
            <a:pPr marL="898525" marR="0" lvl="2" indent="-166688" defTabSz="914400" eaLnBrk="1" fontAlgn="auto" latinLnBrk="0" hangingPunct="1">
              <a:lnSpc>
                <a:spcPct val="100000"/>
              </a:lnSpc>
              <a:spcBef>
                <a:spcPts val="0"/>
              </a:spcBef>
              <a:spcAft>
                <a:spcPts val="0"/>
              </a:spcAft>
              <a:buClr>
                <a:srgbClr val="FF0000"/>
              </a:buClr>
              <a:buSzPct val="100000"/>
              <a:buFont typeface="Arial"/>
              <a:buChar char="■"/>
              <a:tabLst/>
              <a:defRPr/>
            </a:pPr>
            <a:r>
              <a:rPr kumimoji="0" lang="en-US" sz="3750" b="0" i="0" u="none" strike="noStrike" kern="0" cap="none" spc="0" normalizeH="0" baseline="0" noProof="0" dirty="0">
                <a:ln>
                  <a:noFill/>
                </a:ln>
                <a:solidFill>
                  <a:srgbClr val="FF0000"/>
                </a:solidFill>
                <a:effectLst/>
                <a:uLnTx/>
                <a:uFillTx/>
                <a:latin typeface="Roboto" panose="02000000000000000000" pitchFamily="2" charset="0"/>
                <a:ea typeface="Roboto" panose="02000000000000000000" pitchFamily="2" charset="0"/>
              </a:rPr>
              <a:t>Low-Dimensional Attacks </a:t>
            </a:r>
          </a:p>
          <a:p>
            <a:pPr marL="571500" marR="0" lvl="0" indent="-571500" defTabSz="91440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US" sz="5000" b="1" i="0" u="sng" strike="noStrike" kern="0" cap="none" spc="0" normalizeH="0" baseline="0" noProof="0" dirty="0">
                <a:ln>
                  <a:noFill/>
                </a:ln>
                <a:solidFill>
                  <a:srgbClr val="0070C0"/>
                </a:solidFill>
                <a:effectLst/>
                <a:uLnTx/>
                <a:uFillTx/>
                <a:latin typeface="Concert One" pitchFamily="2" charset="0"/>
              </a:rPr>
              <a:t>ECC</a:t>
            </a:r>
          </a:p>
          <a:p>
            <a:pPr marL="803275" lvl="0" indent="-358775">
              <a:lnSpc>
                <a:spcPct val="120000"/>
              </a:lnSpc>
              <a:buClrTx/>
              <a:buFont typeface="Wingdings" panose="05000000000000000000" pitchFamily="2" charset="2"/>
              <a:buChar char="Ø"/>
              <a:defRPr/>
            </a:pPr>
            <a:r>
              <a:rPr lang="en-ID" sz="3750" dirty="0" err="1">
                <a:solidFill>
                  <a:schemeClr val="accent3">
                    <a:lumMod val="75000"/>
                  </a:schemeClr>
                </a:solidFill>
                <a:latin typeface="Concert One" pitchFamily="2" charset="0"/>
              </a:rPr>
              <a:t>Pohlig</a:t>
            </a:r>
            <a:r>
              <a:rPr lang="en-ID" sz="3750" dirty="0">
                <a:solidFill>
                  <a:schemeClr val="accent3">
                    <a:lumMod val="75000"/>
                  </a:schemeClr>
                </a:solidFill>
                <a:latin typeface="Concert One" pitchFamily="2" charset="0"/>
              </a:rPr>
              <a:t>-Hellman Attack</a:t>
            </a:r>
            <a:endParaRPr kumimoji="0" sz="3750" b="0" i="0" u="none" strike="noStrike" kern="0" cap="none" spc="0" normalizeH="0" baseline="0" noProof="0" dirty="0">
              <a:ln>
                <a:noFill/>
              </a:ln>
              <a:solidFill>
                <a:schemeClr val="accent3">
                  <a:lumMod val="75000"/>
                </a:schemeClr>
              </a:solidFill>
              <a:effectLst/>
              <a:uLnTx/>
              <a:uFillTx/>
              <a:latin typeface="Concert One" pitchFamily="2" charset="0"/>
            </a:endParaRPr>
          </a:p>
          <a:p>
            <a:pPr marL="628650" marR="0" lvl="0" indent="-171450" defTabSz="914400" eaLnBrk="1" fontAlgn="auto" latinLnBrk="0" hangingPunct="1">
              <a:lnSpc>
                <a:spcPct val="100000"/>
              </a:lnSpc>
              <a:spcBef>
                <a:spcPts val="0"/>
              </a:spcBef>
              <a:spcAft>
                <a:spcPts val="0"/>
              </a:spcAft>
              <a:buClrTx/>
              <a:buSzPct val="100000"/>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60"/>
                                        </p:tgtEl>
                                        <p:attrNameLst>
                                          <p:attrName>style.visibility</p:attrName>
                                        </p:attrNameLst>
                                      </p:cBhvr>
                                      <p:to>
                                        <p:strVal val="visible"/>
                                      </p:to>
                                    </p:set>
                                    <p:animEffect transition="in" filter="fade">
                                      <p:cBhvr>
                                        <p:cTn id="7" dur="250"/>
                                        <p:tgtEl>
                                          <p:spTgt spid="1060"/>
                                        </p:tgtEl>
                                      </p:cBhvr>
                                    </p:animEffect>
                                    <p:anim calcmode="lin" valueType="num">
                                      <p:cBhvr>
                                        <p:cTn id="8" dur="250" fill="hold"/>
                                        <p:tgtEl>
                                          <p:spTgt spid="1060"/>
                                        </p:tgtEl>
                                        <p:attrNameLst>
                                          <p:attrName>ppt_x</p:attrName>
                                        </p:attrNameLst>
                                      </p:cBhvr>
                                      <p:tavLst>
                                        <p:tav tm="0">
                                          <p:val>
                                            <p:strVal val="#ppt_x"/>
                                          </p:val>
                                        </p:tav>
                                        <p:tav tm="100000">
                                          <p:val>
                                            <p:strVal val="#ppt_x"/>
                                          </p:val>
                                        </p:tav>
                                      </p:tavLst>
                                    </p:anim>
                                    <p:anim calcmode="lin" valueType="num">
                                      <p:cBhvr>
                                        <p:cTn id="9" dur="250" fill="hold"/>
                                        <p:tgtEl>
                                          <p:spTgt spid="106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250"/>
                                        <p:tgtEl>
                                          <p:spTgt spid="40"/>
                                        </p:tgtEl>
                                      </p:cBhvr>
                                    </p:animEffect>
                                    <p:anim calcmode="lin" valueType="num">
                                      <p:cBhvr>
                                        <p:cTn id="13" dur="250" fill="hold"/>
                                        <p:tgtEl>
                                          <p:spTgt spid="40"/>
                                        </p:tgtEl>
                                        <p:attrNameLst>
                                          <p:attrName>ppt_x</p:attrName>
                                        </p:attrNameLst>
                                      </p:cBhvr>
                                      <p:tavLst>
                                        <p:tav tm="0">
                                          <p:val>
                                            <p:strVal val="#ppt_x"/>
                                          </p:val>
                                        </p:tav>
                                        <p:tav tm="100000">
                                          <p:val>
                                            <p:strVal val="#ppt_x"/>
                                          </p:val>
                                        </p:tav>
                                      </p:tavLst>
                                    </p:anim>
                                    <p:anim calcmode="lin" valueType="num">
                                      <p:cBhvr>
                                        <p:cTn id="14" dur="25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0" grpId="0"/>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186DB6-3EF1-D9A3-2133-EF5F3E05AF8B}"/>
              </a:ext>
            </a:extLst>
          </p:cNvPr>
          <p:cNvSpPr>
            <a:spLocks noGrp="1"/>
          </p:cNvSpPr>
          <p:nvPr>
            <p:ph type="title" idx="3"/>
          </p:nvPr>
        </p:nvSpPr>
        <p:spPr>
          <a:xfrm>
            <a:off x="720000" y="-81702"/>
            <a:ext cx="7704000" cy="592200"/>
          </a:xfrm>
        </p:spPr>
        <p:txBody>
          <a:bodyPr/>
          <a:lstStyle/>
          <a:p>
            <a:r>
              <a:rPr lang="en-ID" dirty="0"/>
              <a:t>EXPECTED RESULTS</a:t>
            </a:r>
            <a:br>
              <a:rPr lang="en-ID" dirty="0"/>
            </a:br>
            <a:endParaRPr lang="en-ID" dirty="0"/>
          </a:p>
        </p:txBody>
      </p:sp>
      <mc:AlternateContent xmlns:mc="http://schemas.openxmlformats.org/markup-compatibility/2006" xmlns:a14="http://schemas.microsoft.com/office/drawing/2010/main">
        <mc:Choice Requires="a14">
          <p:sp>
            <p:nvSpPr>
              <p:cNvPr id="12" name="Google Shape;457;p57">
                <a:extLst>
                  <a:ext uri="{FF2B5EF4-FFF2-40B4-BE49-F238E27FC236}">
                    <a16:creationId xmlns:a16="http://schemas.microsoft.com/office/drawing/2014/main" id="{99AD16D0-3EF0-C581-9FCF-1C4F49A74707}"/>
                  </a:ext>
                </a:extLst>
              </p:cNvPr>
              <p:cNvSpPr txBox="1">
                <a:spLocks/>
              </p:cNvSpPr>
              <p:nvPr/>
            </p:nvSpPr>
            <p:spPr>
              <a:xfrm>
                <a:off x="232050" y="254442"/>
                <a:ext cx="8679900" cy="496956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228600" algn="ctr" rtl="0">
                  <a:lnSpc>
                    <a:spcPct val="100000"/>
                  </a:lnSpc>
                  <a:spcBef>
                    <a:spcPts val="810"/>
                  </a:spcBef>
                  <a:spcAft>
                    <a:spcPts val="0"/>
                  </a:spcAft>
                  <a:buClr>
                    <a:schemeClr val="lt1"/>
                  </a:buClr>
                  <a:buSzPts val="4050"/>
                  <a:buFont typeface="Arial" panose="020B0604020202020204"/>
                  <a:buNone/>
                  <a:defRPr sz="405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285750" marR="0" lvl="0" indent="-28575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2000" b="0" i="0" u="none" strike="noStrike" kern="0" cap="none" spc="0" normalizeH="0" baseline="0" noProof="0" dirty="0">
                    <a:ln>
                      <a:solidFill>
                        <a:srgbClr val="000000">
                          <a:lumMod val="95000"/>
                          <a:lumOff val="5000"/>
                        </a:srgbClr>
                      </a:solidFill>
                    </a:ln>
                    <a:solidFill>
                      <a:srgbClr val="61B4F6">
                        <a:lumMod val="75000"/>
                      </a:srgbClr>
                    </a:solidFill>
                    <a:effectLst/>
                    <a:uLnTx/>
                    <a:uFillTx/>
                    <a:latin typeface="Concert One" pitchFamily="2" charset="0"/>
                    <a:cs typeface="Arial" panose="020B0604020202020204"/>
                    <a:sym typeface="Arial" panose="020B0604020202020204"/>
                  </a:rPr>
                  <a:t>Weak Public Exponent Attack</a:t>
                </a:r>
              </a:p>
              <a:p>
                <a:pPr marL="914400" marR="0" lvl="1"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Small n</a:t>
                </a:r>
                <a:r>
                  <a:rPr kumimoji="0" lang="en-US" sz="1800" b="0" i="0" u="none" strike="noStrike" kern="0" cap="none" spc="0" normalizeH="0" baseline="0" noProof="0" dirty="0">
                    <a:ln>
                      <a:noFill/>
                    </a:ln>
                    <a:solidFill>
                      <a:srgbClr val="000000"/>
                    </a:solidFill>
                    <a:effectLst/>
                    <a:uLnTx/>
                    <a:uFillTx/>
                    <a:latin typeface="Concert One" pitchFamily="2" charset="0"/>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Concert One" pitchFamily="2" charset="0"/>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factor private key: p and q from n</a:t>
                </a:r>
              </a:p>
              <a:p>
                <a:pPr marL="914400" marR="0" lvl="1"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Fermat Attack</a:t>
                </a: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Arial" panose="020B0604020202020204"/>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factor private key: p and q from n</a:t>
                </a:r>
                <a:endParaRPr kumimoji="0" lang="en-US" sz="18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Small e:</a:t>
                </a:r>
              </a:p>
              <a:p>
                <a:pPr marL="1371600" marR="0" lvl="2"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e </a:t>
                </a:r>
                <a:r>
                  <a:rPr kumimoji="0" lang="en-US" sz="1800" b="0" i="0" u="none" strike="noStrike" kern="0" cap="none" spc="0" normalizeH="0" baseline="0" noProof="0" dirty="0" err="1">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th</a:t>
                </a: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 root </a:t>
                </a:r>
                <a:r>
                  <a:rPr kumimoji="0" lang="en-US" sz="1800" b="0" i="0" u="none" strike="noStrike" kern="0" cap="none" spc="0" normalizeH="0" baseline="0" noProof="0" dirty="0">
                    <a:ln>
                      <a:noFill/>
                    </a:ln>
                    <a:solidFill>
                      <a:srgbClr val="000000"/>
                    </a:solidFill>
                    <a:effectLst/>
                    <a:uLnTx/>
                    <a:uFillTx/>
                    <a:latin typeface="Concert One" pitchFamily="2" charset="0"/>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decrypt the cipher by e </a:t>
                </a:r>
                <a:r>
                  <a:rPr kumimoji="0" lang="en-US" sz="1800" b="1"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th</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 root the cipher </a:t>
                </a:r>
              </a:p>
              <a:p>
                <a:pPr marL="1371600" marR="0" lvl="2"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err="1">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Bruteforce</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decrypt the cipher by </a:t>
                </a:r>
                <a:r>
                  <a:rPr kumimoji="0" lang="en-US" sz="1800" b="1"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bruteforcing</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 small number</a:t>
                </a:r>
                <a:endParaRPr kumimoji="0" lang="en-US" sz="18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err="1">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Hastad</a:t>
                </a: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 Broadcast Attack </a:t>
                </a:r>
                <a:r>
                  <a:rPr kumimoji="0" lang="en-US" sz="1800" b="0" i="0" u="none" strike="noStrike" kern="0" cap="none" spc="0" normalizeH="0" baseline="0" noProof="0" dirty="0">
                    <a:ln>
                      <a:noFill/>
                    </a:ln>
                    <a:solidFill>
                      <a:srgbClr val="000000"/>
                    </a:solidFill>
                    <a:effectLst/>
                    <a:uLnTx/>
                    <a:uFillTx/>
                    <a:latin typeface="Concert One" pitchFamily="2" charset="0"/>
                    <a:cs typeface="Arial" panose="020B0604020202020204"/>
                    <a:sym typeface="Wingdings" panose="05000000000000000000" pitchFamily="2" charset="2"/>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decrypt the cipher by same e</a:t>
                </a:r>
                <a:endParaRPr kumimoji="0" lang="en-US" sz="18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Common modulus (same n) </a:t>
                </a:r>
                <a:r>
                  <a:rPr kumimoji="0" lang="en-US" sz="1800" b="0" i="0" u="none" strike="noStrike" kern="0" cap="none" spc="0" normalizeH="0" baseline="0" noProof="0" dirty="0">
                    <a:ln>
                      <a:noFill/>
                    </a:ln>
                    <a:solidFill>
                      <a:srgbClr val="000000"/>
                    </a:solidFill>
                    <a:effectLst/>
                    <a:uLnTx/>
                    <a:uFillTx/>
                    <a:latin typeface="Concert One" pitchFamily="2" charset="0"/>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decrypt the cipher by same n</a:t>
                </a:r>
                <a:endParaRPr kumimoji="0" lang="en-US" sz="18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marL="914400" marR="0" lvl="1" indent="-342900" algn="l" defTabSz="914400" rtl="0" eaLnBrk="1" fontAlgn="auto" latinLnBrk="0" hangingPunct="1">
                  <a:lnSpc>
                    <a:spcPct val="100000"/>
                  </a:lnSpc>
                  <a:spcBef>
                    <a:spcPts val="0"/>
                  </a:spcBef>
                  <a:spcAft>
                    <a:spcPts val="0"/>
                  </a:spcAft>
                  <a:buClr>
                    <a:srgbClr val="14CD68"/>
                  </a:buClr>
                  <a:buSzPts val="1800"/>
                  <a:buFont typeface="Arial" panose="020B0604020202020204"/>
                  <a:buChar char="➢"/>
                  <a:tabLst/>
                  <a:defRPr/>
                </a:pPr>
                <a:r>
                  <a:rPr kumimoji="0" lang="en-US" sz="1800" b="0" i="0" u="none" strike="noStrike" kern="0" cap="none" spc="0" normalizeH="0" baseline="0" noProof="0" dirty="0">
                    <a:ln>
                      <a:noFill/>
                    </a:ln>
                    <a:solidFill>
                      <a:srgbClr val="14CD68"/>
                    </a:solidFill>
                    <a:effectLst/>
                    <a:uLnTx/>
                    <a:uFillTx/>
                    <a:latin typeface="Concert One" pitchFamily="2" charset="0"/>
                    <a:cs typeface="Arial" panose="020B0604020202020204"/>
                    <a:sym typeface="Arial" panose="020B0604020202020204"/>
                  </a:rPr>
                  <a:t>Blinding Attack</a:t>
                </a:r>
                <a:r>
                  <a:rPr kumimoji="0" lang="en-US" sz="1800" b="0" i="0" u="none" strike="noStrike" kern="0" cap="none" spc="0" normalizeH="0" baseline="0" noProof="0" dirty="0">
                    <a:ln>
                      <a:noFill/>
                    </a:ln>
                    <a:solidFill>
                      <a:srgbClr val="14CD68"/>
                    </a:solidFill>
                    <a:effectLst/>
                    <a:uLnTx/>
                    <a:uFillTx/>
                    <a:latin typeface="Arial" panose="020B0604020202020204"/>
                    <a:cs typeface="Arial" panose="020B0604020202020204"/>
                    <a:sym typeface="Arial" panose="020B0604020202020204"/>
                  </a:rPr>
                  <a:t> </a:t>
                </a:r>
                <a:r>
                  <a:rPr kumimoji="0" lang="en-US" sz="1800" b="0" i="0" u="none" strike="noStrike" kern="0" cap="none" spc="0" normalizeH="0" baseline="0" noProof="0" dirty="0">
                    <a:ln>
                      <a:noFill/>
                    </a:ln>
                    <a:solidFill>
                      <a:srgbClr val="14CD68"/>
                    </a:solidFill>
                    <a:effectLst/>
                    <a:uLnTx/>
                    <a:uFillTx/>
                    <a:latin typeface="Arial" panose="020B0604020202020204"/>
                    <a:cs typeface="Arial" panose="020B0604020202020204"/>
                    <a:sym typeface="Wingdings" panose="05000000000000000000" pitchFamily="2" charset="2"/>
                  </a:rPr>
                  <a:t></a:t>
                </a:r>
                <a:r>
                  <a:rPr kumimoji="0" lang="en-US" sz="1800" b="1" i="0" u="none" strike="noStrike" kern="0" cap="none" spc="0" normalizeH="0" baseline="0" noProof="0" dirty="0">
                    <a:ln>
                      <a:noFill/>
                    </a:ln>
                    <a:solidFill>
                      <a:srgbClr val="14CD68"/>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crack </a:t>
                </a:r>
                <a:r>
                  <a:rPr kumimoji="0" lang="en-US" sz="1800" b="1"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publickey</a:t>
                </a:r>
                <a:endPar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marL="914400" marR="0" lvl="1" indent="-342900" algn="l" defTabSz="914400" rtl="0" eaLnBrk="1" fontAlgn="auto" latinLnBrk="0" hangingPunct="1">
                  <a:lnSpc>
                    <a:spcPct val="100000"/>
                  </a:lnSpc>
                  <a:spcBef>
                    <a:spcPts val="0"/>
                  </a:spcBef>
                  <a:spcAft>
                    <a:spcPts val="0"/>
                  </a:spcAft>
                  <a:buClr>
                    <a:srgbClr val="14CD68"/>
                  </a:buClr>
                  <a:buSzPts val="1800"/>
                  <a:buFont typeface="Arial" panose="020B0604020202020204"/>
                  <a:buChar char="➢"/>
                  <a:tabLst/>
                  <a:defRPr/>
                </a:pPr>
                <a:r>
                  <a:rPr kumimoji="0" lang="en-US" sz="1800" b="0" i="0" u="none" strike="noStrike" kern="0" cap="none" spc="0" normalizeH="0" baseline="0" noProof="0" dirty="0">
                    <a:ln>
                      <a:noFill/>
                    </a:ln>
                    <a:solidFill>
                      <a:srgbClr val="14CD68"/>
                    </a:solidFill>
                    <a:effectLst/>
                    <a:uLnTx/>
                    <a:uFillTx/>
                    <a:latin typeface="Concert One" pitchFamily="2" charset="0"/>
                    <a:cs typeface="Arial" panose="020B0604020202020204"/>
                    <a:sym typeface="Arial" panose="020B0604020202020204"/>
                  </a:rPr>
                  <a:t>LSB</a:t>
                </a:r>
                <a:r>
                  <a:rPr kumimoji="0" lang="en-US" sz="1800" b="0" i="0" u="none" strike="noStrike" kern="0" cap="none" spc="0" normalizeH="0" baseline="0" noProof="0" dirty="0">
                    <a:ln>
                      <a:noFill/>
                    </a:ln>
                    <a:solidFill>
                      <a:srgbClr val="14CD68"/>
                    </a:solidFill>
                    <a:effectLst/>
                    <a:uLnTx/>
                    <a:uFillTx/>
                    <a:latin typeface="Arial" panose="020B0604020202020204"/>
                    <a:cs typeface="Arial" panose="020B0604020202020204"/>
                    <a:sym typeface="Arial" panose="020B0604020202020204"/>
                  </a:rPr>
                  <a:t> </a:t>
                </a:r>
                <a:r>
                  <a:rPr kumimoji="0" lang="en-US" sz="1800" b="0" i="0" u="none" strike="noStrike" kern="0" cap="none" spc="0" normalizeH="0" baseline="0" noProof="0" dirty="0">
                    <a:ln>
                      <a:noFill/>
                    </a:ln>
                    <a:solidFill>
                      <a:srgbClr val="14CD68"/>
                    </a:solidFill>
                    <a:effectLst/>
                    <a:uLnTx/>
                    <a:uFillTx/>
                    <a:latin typeface="Arial" panose="020B0604020202020204"/>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14CD68"/>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decrypt cipher from public key</a:t>
                </a:r>
              </a:p>
              <a:p>
                <a:pPr marL="342900" marR="0" lvl="0"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20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Weak Private Exponent attacks</a:t>
                </a:r>
              </a:p>
              <a:p>
                <a:pPr marL="914400" marR="0" lvl="1" indent="-342900" algn="l" defTabSz="914400" rtl="0" eaLnBrk="1" fontAlgn="auto" latinLnBrk="0" hangingPunct="1">
                  <a:lnSpc>
                    <a:spcPct val="100000"/>
                  </a:lnSpc>
                  <a:spcBef>
                    <a:spcPts val="0"/>
                  </a:spcBef>
                  <a:spcAft>
                    <a:spcPts val="0"/>
                  </a:spcAft>
                  <a:buClr>
                    <a:srgbClr val="000000"/>
                  </a:buClr>
                  <a:buSzPts val="1800"/>
                  <a:buFont typeface="Arial" panose="020B0604020202020204"/>
                  <a:buChar char="➢"/>
                  <a:tabLst/>
                  <a:defRPr/>
                </a:pP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Concert One" pitchFamily="2" charset="0"/>
                    <a:cs typeface="Arial" panose="020B0604020202020204"/>
                    <a:sym typeface="Arial" panose="020B0604020202020204"/>
                  </a:rPr>
                  <a:t>Small d</a:t>
                </a:r>
                <a:r>
                  <a:rPr kumimoji="0" lang="en-US" sz="1800" b="0" i="0" u="none" strike="noStrike" kern="0" cap="none" spc="0" normalizeH="0" baseline="0" noProof="0" dirty="0">
                    <a:ln>
                      <a:solidFill>
                        <a:srgbClr val="EEECE1">
                          <a:lumMod val="50000"/>
                        </a:srgbClr>
                      </a:solidFill>
                    </a:ln>
                    <a:solidFill>
                      <a:srgbClr val="61B4F6">
                        <a:lumMod val="75000"/>
                      </a:srgbClr>
                    </a:solidFill>
                    <a:effectLst/>
                    <a:uLnTx/>
                    <a:uFillTx/>
                    <a:latin typeface="Arial" panose="020B0604020202020204"/>
                    <a:cs typeface="Arial" panose="020B0604020202020204"/>
                    <a:sym typeface="Arial" panose="020B0604020202020204"/>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Wingdings" panose="05000000000000000000" pitchFamily="2" charset="2"/>
                  </a:rPr>
                  <a:t></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rPr>
                  <a:t>can retrieve the value key d easily when e is huge</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panose="020B0604020202020204"/>
                </a:endParaRPr>
              </a:p>
              <a:p>
                <a:pPr lvl="2" indent="-342900">
                  <a:spcBef>
                    <a:spcPts val="0"/>
                  </a:spcBef>
                  <a:buClrTx/>
                  <a:buSzPts val="1800"/>
                  <a:buFont typeface="Arial" panose="020B0604020202020204"/>
                  <a:buChar char="■"/>
                  <a:defRPr/>
                </a:pPr>
                <a:r>
                  <a:rPr lang="en-US" sz="1800" dirty="0">
                    <a:solidFill>
                      <a:schemeClr val="bg1"/>
                    </a:solidFill>
                    <a:latin typeface="Concert One" pitchFamily="2" charset="0"/>
                    <a:sym typeface="Wingdings" panose="05000000000000000000" pitchFamily="2" charset="2"/>
                  </a:rPr>
                  <a:t>Wiener Attack  </a:t>
                </a:r>
                <a:r>
                  <a:rPr lang="en-US" sz="1800" b="1" dirty="0">
                    <a:solidFill>
                      <a:schemeClr val="bg1"/>
                    </a:solidFill>
                    <a:latin typeface="Times New Roman" panose="02020603050405020304" pitchFamily="18" charset="0"/>
                    <a:cs typeface="Times New Roman" panose="02020603050405020304" pitchFamily="18" charset="0"/>
                    <a:sym typeface="Wingdings" panose="05000000000000000000" pitchFamily="2" charset="2"/>
                  </a:rPr>
                  <a:t>recover d from public key n and e</a:t>
                </a:r>
                <a:endParaRPr kumimoji="0" lang="en-US" sz="1800" b="1" i="1"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sym typeface="Arial" panose="020B0604020202020204"/>
                </a:endParaRPr>
              </a:p>
              <a:p>
                <a:pPr lvl="2" indent="-342900">
                  <a:spcBef>
                    <a:spcPts val="0"/>
                  </a:spcBef>
                  <a:buClr>
                    <a:srgbClr val="FF0000"/>
                  </a:buClr>
                  <a:buSzPts val="1800"/>
                  <a:buFont typeface="Arial" panose="020B0604020202020204"/>
                  <a:buChar char="■"/>
                  <a:defRPr/>
                </a:pPr>
                <a14:m>
                  <m:oMath xmlns:m="http://schemas.openxmlformats.org/officeDocument/2006/math">
                    <m:d>
                      <m:dPr>
                        <m:begChr m:val="{"/>
                        <m:endChr m:val=""/>
                        <m:ctrlPr>
                          <a:rPr kumimoji="0" lang="en-US" sz="1800" b="0" i="1" u="none" strike="noStrike" kern="0" cap="none" spc="0" normalizeH="0" baseline="0" noProof="0" dirty="0" smtClean="0">
                            <a:ln>
                              <a:noFill/>
                            </a:ln>
                            <a:solidFill>
                              <a:srgbClr val="FF0000"/>
                            </a:solidFill>
                            <a:effectLst/>
                            <a:uLnTx/>
                            <a:uFillTx/>
                            <a:latin typeface="Cambria Math" panose="02040503050406030204" pitchFamily="18" charset="0"/>
                            <a:cs typeface="Arial" panose="020B0604020202020204"/>
                            <a:sym typeface="Arial" panose="020B0604020202020204"/>
                          </a:rPr>
                        </m:ctrlPr>
                      </m:dPr>
                      <m:e>
                        <m:eqArr>
                          <m:eqArrPr>
                            <m:ctrlPr>
                              <a:rPr kumimoji="0" lang="en-US" sz="1800" b="0" i="1" u="none" strike="noStrike" kern="0" cap="none" spc="0" normalizeH="0" baseline="0" noProof="0" dirty="0" smtClean="0">
                                <a:ln>
                                  <a:noFill/>
                                </a:ln>
                                <a:solidFill>
                                  <a:srgbClr val="FF0000"/>
                                </a:solidFill>
                                <a:effectLst/>
                                <a:uLnTx/>
                                <a:uFillTx/>
                                <a:latin typeface="Cambria Math" panose="02040503050406030204" pitchFamily="18" charset="0"/>
                                <a:cs typeface="Arial" panose="020B0604020202020204"/>
                                <a:sym typeface="Arial" panose="020B0604020202020204"/>
                              </a:rPr>
                            </m:ctrlPr>
                          </m:eqArrPr>
                          <m:e>
                            <m:r>
                              <m:rPr>
                                <m:nor/>
                              </m:rPr>
                              <a:rPr lang="en-US" sz="1800" dirty="0">
                                <a:solidFill>
                                  <a:srgbClr val="FF0000"/>
                                </a:solidFill>
                              </a:rPr>
                              <m:t>(</m:t>
                            </m:r>
                            <m:r>
                              <m:rPr>
                                <m:nor/>
                              </m:rPr>
                              <a:rPr lang="en-US" sz="1800" dirty="0">
                                <a:solidFill>
                                  <a:srgbClr val="FF0000"/>
                                </a:solidFill>
                              </a:rPr>
                              <m:t>Boneh</m:t>
                            </m:r>
                            <m:r>
                              <m:rPr>
                                <m:nor/>
                              </m:rPr>
                              <a:rPr lang="en-US" sz="1800" dirty="0">
                                <a:solidFill>
                                  <a:srgbClr val="FF0000"/>
                                </a:solidFill>
                              </a:rPr>
                              <m:t>–</m:t>
                            </m:r>
                            <m:r>
                              <m:rPr>
                                <m:nor/>
                              </m:rPr>
                              <a:rPr lang="en-US" sz="1800" dirty="0">
                                <a:solidFill>
                                  <a:srgbClr val="FF0000"/>
                                </a:solidFill>
                              </a:rPr>
                              <m:t>Durfee</m:t>
                            </m:r>
                            <m:r>
                              <m:rPr>
                                <m:nor/>
                              </m:rPr>
                              <a:rPr lang="en-US" sz="1800" dirty="0">
                                <a:solidFill>
                                  <a:srgbClr val="FF0000"/>
                                </a:solidFill>
                              </a:rPr>
                              <m:t>) </m:t>
                            </m:r>
                          </m:e>
                          <m:e>
                            <m:r>
                              <m:rPr>
                                <m:nor/>
                              </m:rPr>
                              <a:rPr lang="en-US" sz="1800" dirty="0">
                                <a:solidFill>
                                  <a:srgbClr val="FF0000"/>
                                </a:solidFill>
                              </a:rPr>
                              <m:t>Low</m:t>
                            </m:r>
                            <m:r>
                              <m:rPr>
                                <m:nor/>
                              </m:rPr>
                              <a:rPr lang="en-US" sz="1800" dirty="0">
                                <a:solidFill>
                                  <a:srgbClr val="FF0000"/>
                                </a:solidFill>
                              </a:rPr>
                              <m:t>−</m:t>
                            </m:r>
                            <m:r>
                              <m:rPr>
                                <m:nor/>
                              </m:rPr>
                              <a:rPr lang="en-US" sz="1800" dirty="0">
                                <a:solidFill>
                                  <a:srgbClr val="FF0000"/>
                                </a:solidFill>
                              </a:rPr>
                              <m:t>Dimensional</m:t>
                            </m:r>
                            <m:r>
                              <m:rPr>
                                <m:nor/>
                              </m:rPr>
                              <a:rPr lang="en-US" sz="1800" dirty="0">
                                <a:solidFill>
                                  <a:srgbClr val="FF0000"/>
                                </a:solidFill>
                              </a:rPr>
                              <m:t> </m:t>
                            </m:r>
                            <m:r>
                              <m:rPr>
                                <m:nor/>
                              </m:rPr>
                              <a:rPr lang="en-US" sz="1800" dirty="0">
                                <a:solidFill>
                                  <a:srgbClr val="FF0000"/>
                                </a:solidFill>
                              </a:rPr>
                              <m:t>Attacks</m:t>
                            </m:r>
                          </m:e>
                        </m:eqArr>
                      </m:e>
                    </m:d>
                  </m:oMath>
                </a14:m>
                <a:r>
                  <a:rPr lang="en-US" sz="1800" dirty="0">
                    <a:solidFill>
                      <a:srgbClr val="14CD68"/>
                    </a:solidFill>
                    <a:latin typeface="Concert One" pitchFamily="2" charset="0"/>
                  </a:rPr>
                  <a:t> </a:t>
                </a:r>
                <a:r>
                  <a:rPr lang="en-US" sz="1800" dirty="0">
                    <a:solidFill>
                      <a:schemeClr val="bg1"/>
                    </a:solidFill>
                    <a:latin typeface="Concert One" pitchFamily="2" charset="0"/>
                    <a:sym typeface="Wingdings" panose="05000000000000000000" pitchFamily="2" charset="2"/>
                  </a:rPr>
                  <a:t></a:t>
                </a:r>
                <a:r>
                  <a:rPr lang="en-US" sz="1800" dirty="0">
                    <a:solidFill>
                      <a:srgbClr val="14CD68"/>
                    </a:solidFill>
                    <a:latin typeface="Concert One" pitchFamily="2" charset="0"/>
                  </a:rPr>
                  <a:t> </a:t>
                </a:r>
                <a:r>
                  <a:rPr lang="en-US" sz="1800" b="1" dirty="0">
                    <a:solidFill>
                      <a:schemeClr val="bg1"/>
                    </a:solidFill>
                  </a:rPr>
                  <a:t>Use Lattice to find private key </a:t>
                </a:r>
                <a:endParaRPr lang="en-US" sz="1800" dirty="0">
                  <a:solidFill>
                    <a:srgbClr val="14CD68"/>
                  </a:solidFill>
                  <a:latin typeface="Concert One" pitchFamily="2" charset="0"/>
                </a:endParaRPr>
              </a:p>
              <a:p>
                <a:pPr marL="357188" marR="0" lvl="2" indent="-342900" algn="l" defTabSz="914400" rtl="0" eaLnBrk="1" fontAlgn="auto" latinLnBrk="0" hangingPunct="1">
                  <a:lnSpc>
                    <a:spcPct val="100000"/>
                  </a:lnSpc>
                  <a:spcBef>
                    <a:spcPts val="0"/>
                  </a:spcBef>
                  <a:spcAft>
                    <a:spcPts val="0"/>
                  </a:spcAft>
                  <a:buClr>
                    <a:srgbClr val="0070C0"/>
                  </a:buClr>
                  <a:buSzPts val="1800"/>
                  <a:buFont typeface="Wingdings" panose="05000000000000000000" pitchFamily="2" charset="2"/>
                  <a:buChar char="v"/>
                  <a:tabLst/>
                  <a:defRPr/>
                </a:pPr>
                <a:r>
                  <a:rPr kumimoji="0" lang="en-US" sz="1800" b="0" i="0" u="none" strike="noStrike" kern="0" cap="none" spc="0" normalizeH="0" baseline="0" noProof="0" dirty="0">
                    <a:ln>
                      <a:noFill/>
                    </a:ln>
                    <a:solidFill>
                      <a:srgbClr val="0070C0"/>
                    </a:solidFill>
                    <a:effectLst/>
                    <a:uLnTx/>
                    <a:uFillTx/>
                    <a:latin typeface="Concert One" pitchFamily="2" charset="0"/>
                    <a:cs typeface="Arial" panose="020B0604020202020204"/>
                    <a:sym typeface="Arial" panose="020B0604020202020204"/>
                  </a:rPr>
                  <a:t>ECC</a:t>
                </a:r>
              </a:p>
              <a:p>
                <a:pPr marL="898525" lvl="2" indent="-342900">
                  <a:spcBef>
                    <a:spcPts val="0"/>
                  </a:spcBef>
                  <a:buClr>
                    <a:srgbClr val="0070C0"/>
                  </a:buClr>
                  <a:buSzPts val="1800"/>
                  <a:buFont typeface="Wingdings" panose="05000000000000000000" pitchFamily="2" charset="2"/>
                  <a:buChar char="Ø"/>
                  <a:defRPr/>
                </a:pPr>
                <a:r>
                  <a:rPr lang="en-ID" sz="1800" dirty="0" err="1">
                    <a:solidFill>
                      <a:srgbClr val="00B050"/>
                    </a:solidFill>
                    <a:latin typeface="Concert One" pitchFamily="2" charset="0"/>
                  </a:rPr>
                  <a:t>Pohlig</a:t>
                </a:r>
                <a:r>
                  <a:rPr lang="en-ID" sz="1800" dirty="0">
                    <a:solidFill>
                      <a:srgbClr val="00B050"/>
                    </a:solidFill>
                    <a:latin typeface="Concert One" pitchFamily="2" charset="0"/>
                  </a:rPr>
                  <a:t>-Hellman Attack </a:t>
                </a:r>
                <a:r>
                  <a:rPr lang="en-ID" sz="1800" dirty="0">
                    <a:solidFill>
                      <a:schemeClr val="bg1"/>
                    </a:solidFill>
                    <a:latin typeface="Concert One" pitchFamily="2" charset="0"/>
                    <a:sym typeface="Wingdings" panose="05000000000000000000" pitchFamily="2" charset="2"/>
                  </a:rPr>
                  <a:t> </a:t>
                </a:r>
                <a:r>
                  <a:rPr lang="en-ID" sz="1800" b="1" dirty="0">
                    <a:solidFill>
                      <a:schemeClr val="bg1"/>
                    </a:solidFill>
                    <a:latin typeface="Times New Roman" panose="02020603050405020304" pitchFamily="18" charset="0"/>
                    <a:cs typeface="Times New Roman" panose="02020603050405020304" pitchFamily="18" charset="0"/>
                    <a:sym typeface="Wingdings" panose="05000000000000000000" pitchFamily="2" charset="2"/>
                  </a:rPr>
                  <a:t>use public key Q and base G to find secret d</a:t>
                </a:r>
                <a:endParaRPr lang="en-ID" sz="1800" b="1" dirty="0">
                  <a:solidFill>
                    <a:schemeClr val="bg1"/>
                  </a:solidFill>
                  <a:latin typeface="Times New Roman" panose="02020603050405020304" pitchFamily="18" charset="0"/>
                  <a:cs typeface="Times New Roman" panose="02020603050405020304" pitchFamily="18" charset="0"/>
                </a:endParaRPr>
              </a:p>
            </p:txBody>
          </p:sp>
        </mc:Choice>
        <mc:Fallback xmlns="">
          <p:sp>
            <p:nvSpPr>
              <p:cNvPr id="12" name="Google Shape;457;p57">
                <a:extLst>
                  <a:ext uri="{FF2B5EF4-FFF2-40B4-BE49-F238E27FC236}">
                    <a16:creationId xmlns:a16="http://schemas.microsoft.com/office/drawing/2014/main" id="{99AD16D0-3EF0-C581-9FCF-1C4F49A74707}"/>
                  </a:ext>
                </a:extLst>
              </p:cNvPr>
              <p:cNvSpPr txBox="1">
                <a:spLocks noRot="1" noChangeAspect="1" noMove="1" noResize="1" noEditPoints="1" noAdjustHandles="1" noChangeArrowheads="1" noChangeShapeType="1" noTextEdit="1"/>
              </p:cNvSpPr>
              <p:nvPr/>
            </p:nvSpPr>
            <p:spPr>
              <a:xfrm>
                <a:off x="232050" y="254442"/>
                <a:ext cx="8679900" cy="4969565"/>
              </a:xfrm>
              <a:prstGeom prst="rect">
                <a:avLst/>
              </a:prstGeom>
              <a:blipFill>
                <a:blip r:embed="rId2"/>
                <a:stretch>
                  <a:fillRect l="-281" b="-1104"/>
                </a:stretch>
              </a:blipFill>
              <a:ln>
                <a:noFill/>
              </a:ln>
            </p:spPr>
            <p:txBody>
              <a:bodyPr/>
              <a:lstStyle/>
              <a:p>
                <a:r>
                  <a:rPr lang="en-ID">
                    <a:noFill/>
                  </a:rPr>
                  <a:t> </a:t>
                </a:r>
              </a:p>
            </p:txBody>
          </p:sp>
        </mc:Fallback>
      </mc:AlternateContent>
    </p:spTree>
    <p:extLst>
      <p:ext uri="{BB962C8B-B14F-4D97-AF65-F5344CB8AC3E}">
        <p14:creationId xmlns:p14="http://schemas.microsoft.com/office/powerpoint/2010/main" val="1162069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2">
                                            <p:txEl>
                                              <p:pRg st="5" end="5"/>
                                            </p:txEl>
                                          </p:spTgt>
                                        </p:tgtEl>
                                        <p:attrNameLst>
                                          <p:attrName>style.visibility</p:attrName>
                                        </p:attrNameLst>
                                      </p:cBhvr>
                                      <p:to>
                                        <p:strVal val="visible"/>
                                      </p:to>
                                    </p:set>
                                    <p:animEffect transition="in" filter="fade">
                                      <p:cBhvr>
                                        <p:cTn id="22" dur="500"/>
                                        <p:tgtEl>
                                          <p:spTgt spid="12">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xEl>
                                              <p:pRg st="6" end="6"/>
                                            </p:txEl>
                                          </p:spTgt>
                                        </p:tgtEl>
                                        <p:attrNameLst>
                                          <p:attrName>style.visibility</p:attrName>
                                        </p:attrNameLst>
                                      </p:cBhvr>
                                      <p:to>
                                        <p:strVal val="visible"/>
                                      </p:to>
                                    </p:set>
                                    <p:animEffect transition="in" filter="fade">
                                      <p:cBhvr>
                                        <p:cTn id="25" dur="500"/>
                                        <p:tgtEl>
                                          <p:spTgt spid="12">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xEl>
                                              <p:pRg st="7" end="7"/>
                                            </p:txEl>
                                          </p:spTgt>
                                        </p:tgtEl>
                                        <p:attrNameLst>
                                          <p:attrName>style.visibility</p:attrName>
                                        </p:attrNameLst>
                                      </p:cBhvr>
                                      <p:to>
                                        <p:strVal val="visible"/>
                                      </p:to>
                                    </p:set>
                                    <p:animEffect transition="in" filter="fade">
                                      <p:cBhvr>
                                        <p:cTn id="28" dur="500"/>
                                        <p:tgtEl>
                                          <p:spTgt spid="12">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xEl>
                                              <p:pRg st="8" end="8"/>
                                            </p:txEl>
                                          </p:spTgt>
                                        </p:tgtEl>
                                        <p:attrNameLst>
                                          <p:attrName>style.visibility</p:attrName>
                                        </p:attrNameLst>
                                      </p:cBhvr>
                                      <p:to>
                                        <p:strVal val="visible"/>
                                      </p:to>
                                    </p:set>
                                    <p:animEffect transition="in" filter="fade">
                                      <p:cBhvr>
                                        <p:cTn id="31" dur="500"/>
                                        <p:tgtEl>
                                          <p:spTgt spid="12">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xEl>
                                              <p:pRg st="9" end="9"/>
                                            </p:txEl>
                                          </p:spTgt>
                                        </p:tgtEl>
                                        <p:attrNameLst>
                                          <p:attrName>style.visibility</p:attrName>
                                        </p:attrNameLst>
                                      </p:cBhvr>
                                      <p:to>
                                        <p:strVal val="visible"/>
                                      </p:to>
                                    </p:set>
                                    <p:animEffect transition="in" filter="fade">
                                      <p:cBhvr>
                                        <p:cTn id="34" dur="500"/>
                                        <p:tgtEl>
                                          <p:spTgt spid="12">
                                            <p:txEl>
                                              <p:pRg st="9" end="9"/>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2">
                                            <p:txEl>
                                              <p:pRg st="10" end="10"/>
                                            </p:txEl>
                                          </p:spTgt>
                                        </p:tgtEl>
                                        <p:attrNameLst>
                                          <p:attrName>style.visibility</p:attrName>
                                        </p:attrNameLst>
                                      </p:cBhvr>
                                      <p:to>
                                        <p:strVal val="visible"/>
                                      </p:to>
                                    </p:set>
                                    <p:animEffect transition="in" filter="fade">
                                      <p:cBhvr>
                                        <p:cTn id="37" dur="500"/>
                                        <p:tgtEl>
                                          <p:spTgt spid="12">
                                            <p:txEl>
                                              <p:pRg st="10" end="10"/>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12">
                                            <p:txEl>
                                              <p:pRg st="11" end="11"/>
                                            </p:txEl>
                                          </p:spTgt>
                                        </p:tgtEl>
                                        <p:attrNameLst>
                                          <p:attrName>style.visibility</p:attrName>
                                        </p:attrNameLst>
                                      </p:cBhvr>
                                      <p:to>
                                        <p:strVal val="visible"/>
                                      </p:to>
                                    </p:set>
                                    <p:animEffect transition="in" filter="fade">
                                      <p:cBhvr>
                                        <p:cTn id="40" dur="500"/>
                                        <p:tgtEl>
                                          <p:spTgt spid="12">
                                            <p:txEl>
                                              <p:pRg st="11" end="11"/>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12">
                                            <p:txEl>
                                              <p:pRg st="12" end="12"/>
                                            </p:txEl>
                                          </p:spTgt>
                                        </p:tgtEl>
                                        <p:attrNameLst>
                                          <p:attrName>style.visibility</p:attrName>
                                        </p:attrNameLst>
                                      </p:cBhvr>
                                      <p:to>
                                        <p:strVal val="visible"/>
                                      </p:to>
                                    </p:set>
                                    <p:animEffect transition="in" filter="fade">
                                      <p:cBhvr>
                                        <p:cTn id="43" dur="500"/>
                                        <p:tgtEl>
                                          <p:spTgt spid="12">
                                            <p:txEl>
                                              <p:pRg st="12" end="12"/>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12">
                                            <p:txEl>
                                              <p:pRg st="13" end="13"/>
                                            </p:txEl>
                                          </p:spTgt>
                                        </p:tgtEl>
                                        <p:attrNameLst>
                                          <p:attrName>style.visibility</p:attrName>
                                        </p:attrNameLst>
                                      </p:cBhvr>
                                      <p:to>
                                        <p:strVal val="visible"/>
                                      </p:to>
                                    </p:set>
                                    <p:animEffect transition="in" filter="fade">
                                      <p:cBhvr>
                                        <p:cTn id="46" dur="500"/>
                                        <p:tgtEl>
                                          <p:spTgt spid="12">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12">
                                            <p:txEl>
                                              <p:pRg st="14" end="14"/>
                                            </p:txEl>
                                          </p:spTgt>
                                        </p:tgtEl>
                                        <p:attrNameLst>
                                          <p:attrName>style.visibility</p:attrName>
                                        </p:attrNameLst>
                                      </p:cBhvr>
                                      <p:to>
                                        <p:strVal val="visible"/>
                                      </p:to>
                                    </p:set>
                                    <p:animEffect transition="in" filter="fade">
                                      <p:cBhvr>
                                        <p:cTn id="49" dur="500"/>
                                        <p:tgtEl>
                                          <p:spTgt spid="12">
                                            <p:txEl>
                                              <p:pRg st="14" end="14"/>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xEl>
                                              <p:pRg st="15" end="15"/>
                                            </p:txEl>
                                          </p:spTgt>
                                        </p:tgtEl>
                                        <p:attrNameLst>
                                          <p:attrName>style.visibility</p:attrName>
                                        </p:attrNameLst>
                                      </p:cBhvr>
                                      <p:to>
                                        <p:strVal val="visible"/>
                                      </p:to>
                                    </p:set>
                                    <p:animEffect transition="in" filter="fade">
                                      <p:cBhvr>
                                        <p:cTn id="52" dur="500"/>
                                        <p:tgtEl>
                                          <p:spTgt spid="12">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511BE1A-795D-045A-39A3-FEC7F627837E}"/>
              </a:ext>
            </a:extLst>
          </p:cNvPr>
          <p:cNvSpPr>
            <a:spLocks noGrp="1"/>
          </p:cNvSpPr>
          <p:nvPr>
            <p:ph type="title"/>
          </p:nvPr>
        </p:nvSpPr>
        <p:spPr>
          <a:xfrm>
            <a:off x="720000" y="226733"/>
            <a:ext cx="7704000" cy="592200"/>
          </a:xfrm>
        </p:spPr>
        <p:txBody>
          <a:bodyPr/>
          <a:lstStyle/>
          <a:p>
            <a:r>
              <a:rPr lang="en-ID" dirty="0"/>
              <a:t>Introduce RSA Algorithm</a:t>
            </a:r>
            <a:br>
              <a:rPr lang="en-ID" dirty="0"/>
            </a:br>
            <a:endParaRPr lang="en-ID" dirty="0"/>
          </a:p>
        </p:txBody>
      </p:sp>
      <p:sp>
        <p:nvSpPr>
          <p:cNvPr id="10" name="Google Shape;408;p51">
            <a:extLst>
              <a:ext uri="{FF2B5EF4-FFF2-40B4-BE49-F238E27FC236}">
                <a16:creationId xmlns:a16="http://schemas.microsoft.com/office/drawing/2014/main" id="{6BCD9E40-1F71-318E-FCB7-3DC3A71840BC}"/>
              </a:ext>
            </a:extLst>
          </p:cNvPr>
          <p:cNvSpPr txBox="1"/>
          <p:nvPr/>
        </p:nvSpPr>
        <p:spPr>
          <a:xfrm>
            <a:off x="459175" y="852801"/>
            <a:ext cx="9068100" cy="4154953"/>
          </a:xfrm>
          <a:prstGeom prst="rect">
            <a:avLst/>
          </a:prstGeom>
          <a:noFill/>
          <a:ln>
            <a:noFill/>
          </a:ln>
        </p:spPr>
        <p:txBody>
          <a:bodyPr spcFirstLastPara="1" wrap="square" lIns="91425" tIns="91425" rIns="91425" bIns="91425" anchor="t" anchorCtr="0">
            <a:spAutoFit/>
          </a:bodyPr>
          <a:lstStyle/>
          <a:p>
            <a:pPr marL="457200" marR="0" lvl="0" indent="-304800" defTabSz="914400" eaLnBrk="1" fontAlgn="auto" latinLnBrk="0" hangingPunct="1">
              <a:lnSpc>
                <a:spcPct val="150000"/>
              </a:lnSpc>
              <a:spcBef>
                <a:spcPts val="0"/>
              </a:spcBef>
              <a:spcAft>
                <a:spcPts val="0"/>
              </a:spcAft>
              <a:buClrTx/>
              <a:buSzPts val="1200"/>
              <a:buFont typeface="Arial"/>
              <a:buChar char="❏"/>
              <a:tabLst/>
              <a:defRPr/>
            </a:pPr>
            <a:r>
              <a:rPr kumimoji="0" lang="en-US" sz="2250" b="1" i="0" u="none" strike="noStrike" kern="0" cap="none" spc="0" normalizeH="0" baseline="0" noProof="0" dirty="0">
                <a:ln>
                  <a:noFill/>
                </a:ln>
                <a:solidFill>
                  <a:srgbClr val="095EA2"/>
                </a:solidFill>
                <a:effectLst/>
                <a:uLnTx/>
                <a:uFillTx/>
                <a:latin typeface="Roboto" panose="02000000000000000000" pitchFamily="2" charset="0"/>
                <a:ea typeface="Roboto" panose="02000000000000000000" pitchFamily="2" charset="0"/>
              </a:rPr>
              <a:t>Key Generation</a:t>
            </a:r>
            <a:endParaRPr kumimoji="0" sz="28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457200" marR="0" lvl="0" indent="-355600" defTabSz="914400" eaLnBrk="1" fontAlgn="auto" latinLnBrk="0" hangingPunct="1">
              <a:lnSpc>
                <a:spcPct val="150000"/>
              </a:lnSpc>
              <a:spcBef>
                <a:spcPts val="0"/>
              </a:spcBef>
              <a:spcAft>
                <a:spcPts val="0"/>
              </a:spcAft>
              <a:buClrTx/>
              <a:buSzPts val="2000"/>
              <a:buFont typeface="Arial"/>
              <a:buAutoNum type="arabicPeriod"/>
              <a:tabLst/>
              <a:defRPr/>
            </a:pPr>
            <a:r>
              <a:rPr kumimoji="0" lang="en-US" sz="23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Choose two prime numbers p &amp; q</a:t>
            </a:r>
            <a:endParaRPr kumimoji="0"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457200" marR="0" lvl="0" indent="-355600" defTabSz="914400" eaLnBrk="1" fontAlgn="auto" latinLnBrk="0" hangingPunct="1">
              <a:lnSpc>
                <a:spcPct val="150000"/>
              </a:lnSpc>
              <a:spcBef>
                <a:spcPts val="0"/>
              </a:spcBef>
              <a:spcAft>
                <a:spcPts val="0"/>
              </a:spcAft>
              <a:buClrTx/>
              <a:buSzPts val="2000"/>
              <a:buFont typeface="Arial"/>
              <a:buAutoNum type="arabicPeriod"/>
              <a:tabLst/>
              <a:defRPr/>
            </a:pP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Compute n = p*q</a:t>
            </a:r>
            <a:endParaRPr kumimoji="0"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457200" marR="0" lvl="0" indent="-355600" defTabSz="914400" eaLnBrk="1" fontAlgn="auto" latinLnBrk="0" hangingPunct="1">
              <a:lnSpc>
                <a:spcPct val="150000"/>
              </a:lnSpc>
              <a:spcBef>
                <a:spcPts val="0"/>
              </a:spcBef>
              <a:spcAft>
                <a:spcPts val="0"/>
              </a:spcAft>
              <a:buClrTx/>
              <a:buSzPts val="2000"/>
              <a:buFont typeface="Arial"/>
              <a:buAutoNum type="arabicPeriod"/>
              <a:tabLst/>
              <a:defRPr/>
            </a:pP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Compute </a:t>
            </a:r>
            <a:r>
              <a:rPr kumimoji="0" lang="en-US" sz="2400" b="0" i="0" u="none" strike="noStrike" kern="0" cap="none" spc="0" normalizeH="0" baseline="0" noProof="0" dirty="0">
                <a:ln>
                  <a:noFill/>
                </a:ln>
                <a:solidFill>
                  <a:srgbClr val="202124"/>
                </a:solidFill>
                <a:effectLst/>
                <a:uLnTx/>
                <a:uFillTx/>
                <a:latin typeface="Roboto" panose="02000000000000000000" pitchFamily="2" charset="0"/>
                <a:ea typeface="Roboto" panose="02000000000000000000" pitchFamily="2" charset="0"/>
              </a:rPr>
              <a:t>Φ</a:t>
            </a: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(n) = (p -1)(q -1)</a:t>
            </a:r>
            <a:endParaRPr kumimoji="0"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457200" marR="0" lvl="0" indent="-355600" defTabSz="914400" eaLnBrk="1" fontAlgn="auto" latinLnBrk="0" hangingPunct="1">
              <a:lnSpc>
                <a:spcPct val="150000"/>
              </a:lnSpc>
              <a:spcBef>
                <a:spcPts val="0"/>
              </a:spcBef>
              <a:spcAft>
                <a:spcPts val="0"/>
              </a:spcAft>
              <a:buClrTx/>
              <a:buSzPts val="2000"/>
              <a:buFont typeface="Arial"/>
              <a:buAutoNum type="arabicPeriod"/>
              <a:tabLst/>
              <a:defRPr/>
            </a:pP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Choose an integer such that 1 &lt; e&lt; </a:t>
            </a:r>
            <a:r>
              <a:rPr kumimoji="0" lang="en-US" sz="2400" b="0" i="0" u="none" strike="noStrike" kern="0" cap="none" spc="0" normalizeH="0" baseline="0" noProof="0" dirty="0">
                <a:ln>
                  <a:noFill/>
                </a:ln>
                <a:solidFill>
                  <a:srgbClr val="202124"/>
                </a:solidFill>
                <a:effectLst/>
                <a:uLnTx/>
                <a:uFillTx/>
                <a:latin typeface="Roboto" panose="02000000000000000000" pitchFamily="2" charset="0"/>
                <a:ea typeface="Roboto" panose="02000000000000000000" pitchFamily="2" charset="0"/>
              </a:rPr>
              <a:t>Φ</a:t>
            </a: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(n) and GCD</a:t>
            </a:r>
            <a:r>
              <a:rPr kumimoji="0" lang="en-US" sz="23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a:t>
            </a:r>
            <a:r>
              <a:rPr kumimoji="0" lang="en-US" sz="2350" b="0" i="0" u="none" strike="noStrike" kern="0" cap="none" spc="0" normalizeH="0" baseline="0" noProof="0" dirty="0" err="1">
                <a:ln>
                  <a:noFill/>
                </a:ln>
                <a:solidFill>
                  <a:sysClr val="windowText" lastClr="000000"/>
                </a:solidFill>
                <a:effectLst/>
                <a:uLnTx/>
                <a:uFillTx/>
                <a:latin typeface="Roboto" panose="02000000000000000000" pitchFamily="2" charset="0"/>
                <a:ea typeface="Roboto" panose="02000000000000000000" pitchFamily="2" charset="0"/>
              </a:rPr>
              <a:t>e,φ</a:t>
            </a:r>
            <a:r>
              <a:rPr kumimoji="0" lang="en-US" sz="235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(n)) = 1</a:t>
            </a:r>
            <a:endParaRPr kumimoji="0" sz="42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457200" marR="0" lvl="0" indent="-355600" defTabSz="914400" eaLnBrk="1" fontAlgn="auto" latinLnBrk="0" hangingPunct="1">
              <a:lnSpc>
                <a:spcPct val="150000"/>
              </a:lnSpc>
              <a:spcBef>
                <a:spcPts val="0"/>
              </a:spcBef>
              <a:spcAft>
                <a:spcPts val="0"/>
              </a:spcAft>
              <a:buClrTx/>
              <a:buSzPts val="2000"/>
              <a:buFont typeface="Arial"/>
              <a:buAutoNum type="arabicPeriod"/>
              <a:tabLst/>
              <a:defRPr/>
            </a:pP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Determine d = </a:t>
            </a:r>
            <a:r>
              <a:rPr kumimoji="0" lang="en-US" sz="2450" b="0" i="1" u="none" strike="noStrike" kern="0" cap="none" spc="0" normalizeH="0" baseline="0" noProof="0" dirty="0">
                <a:ln>
                  <a:noFill/>
                </a:ln>
                <a:solidFill>
                  <a:srgbClr val="202122"/>
                </a:solidFill>
                <a:effectLst/>
                <a:uLnTx/>
                <a:uFillTx/>
                <a:latin typeface="Roboto" panose="02000000000000000000" pitchFamily="2" charset="0"/>
                <a:ea typeface="Roboto" panose="02000000000000000000" pitchFamily="2" charset="0"/>
              </a:rPr>
              <a:t>e</a:t>
            </a:r>
            <a:r>
              <a:rPr kumimoji="0" lang="en-US" sz="2800" b="0" i="0" u="none" strike="noStrike" kern="0" cap="none" spc="0" normalizeH="0" baseline="30000" noProof="0" dirty="0">
                <a:ln>
                  <a:noFill/>
                </a:ln>
                <a:solidFill>
                  <a:srgbClr val="202122"/>
                </a:solidFill>
                <a:effectLst/>
                <a:uLnTx/>
                <a:uFillTx/>
                <a:latin typeface="Roboto" panose="02000000000000000000" pitchFamily="2" charset="0"/>
                <a:ea typeface="Roboto" panose="02000000000000000000" pitchFamily="2" charset="0"/>
              </a:rPr>
              <a:t>−1</a:t>
            </a: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 </a:t>
            </a:r>
            <a:r>
              <a:rPr kumimoji="0" lang="en-US" sz="2400" b="0" i="0" u="none" strike="noStrike" kern="0" cap="none" spc="0" normalizeH="0" baseline="0" noProof="0" dirty="0">
                <a:ln>
                  <a:noFill/>
                </a:ln>
                <a:solidFill>
                  <a:srgbClr val="202124"/>
                </a:solidFill>
                <a:effectLst/>
                <a:uLnTx/>
                <a:uFillTx/>
                <a:latin typeface="Roboto" panose="02000000000000000000" pitchFamily="2" charset="0"/>
                <a:ea typeface="Roboto" panose="02000000000000000000" pitchFamily="2" charset="0"/>
              </a:rPr>
              <a:t>≡</a:t>
            </a:r>
            <a:r>
              <a:rPr kumimoji="0" lang="en-US"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rPr>
              <a:t> 1 mod </a:t>
            </a:r>
            <a:r>
              <a:rPr kumimoji="0" lang="en-US" sz="2400" b="0" i="0" u="none" strike="noStrike" kern="0" cap="none" spc="0" normalizeH="0" baseline="0" noProof="0" dirty="0">
                <a:ln>
                  <a:noFill/>
                </a:ln>
                <a:solidFill>
                  <a:srgbClr val="202124"/>
                </a:solidFill>
                <a:effectLst/>
                <a:uLnTx/>
                <a:uFillTx/>
                <a:latin typeface="Roboto" panose="02000000000000000000" pitchFamily="2" charset="0"/>
                <a:ea typeface="Roboto" panose="02000000000000000000" pitchFamily="2" charset="0"/>
              </a:rPr>
              <a:t>Φ(n)</a:t>
            </a:r>
            <a:endParaRPr kumimoji="0" sz="24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a:p>
            <a:pPr marL="0" marR="0" lvl="0" indent="0" defTabSz="914400" eaLnBrk="1" fontAlgn="auto" latinLnBrk="0" hangingPunct="1">
              <a:lnSpc>
                <a:spcPct val="150000"/>
              </a:lnSpc>
              <a:spcBef>
                <a:spcPts val="0"/>
              </a:spcBef>
              <a:spcAft>
                <a:spcPts val="0"/>
              </a:spcAft>
              <a:buClrTx/>
              <a:buSzTx/>
              <a:buFontTx/>
              <a:buNone/>
              <a:tabLst/>
              <a:defRPr/>
            </a:pPr>
            <a:endParaRPr kumimoji="0" sz="3000" b="0" i="0" u="none" strike="noStrike" kern="0" cap="none" spc="0" normalizeH="0" baseline="0" noProof="0" dirty="0">
              <a:ln>
                <a:noFill/>
              </a:ln>
              <a:solidFill>
                <a:sysClr val="windowText" lastClr="000000"/>
              </a:solidFill>
              <a:effectLst/>
              <a:uLnTx/>
              <a:uFillTx/>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698717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0"/>
          <p:cNvSpPr txBox="1">
            <a:spLocks noGrp="1"/>
          </p:cNvSpPr>
          <p:nvPr>
            <p:ph type="title"/>
          </p:nvPr>
        </p:nvSpPr>
        <p:spPr>
          <a:xfrm>
            <a:off x="772728" y="112026"/>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3200" dirty="0"/>
              <a:t>RSA Algorithm And Context</a:t>
            </a:r>
          </a:p>
        </p:txBody>
      </p:sp>
      <p:pic>
        <p:nvPicPr>
          <p:cNvPr id="44" name="Google Shape;418;p52">
            <a:extLst>
              <a:ext uri="{FF2B5EF4-FFF2-40B4-BE49-F238E27FC236}">
                <a16:creationId xmlns:a16="http://schemas.microsoft.com/office/drawing/2014/main" id="{304662DB-46CD-A081-6B2D-D93AAEAB1B6F}"/>
              </a:ext>
            </a:extLst>
          </p:cNvPr>
          <p:cNvPicPr preferRelativeResize="0"/>
          <p:nvPr/>
        </p:nvPicPr>
        <p:blipFill rotWithShape="1">
          <a:blip r:embed="rId3"/>
          <a:srcRect/>
          <a:stretch>
            <a:fillRect/>
          </a:stretch>
        </p:blipFill>
        <p:spPr>
          <a:xfrm>
            <a:off x="592667" y="1312064"/>
            <a:ext cx="7884061" cy="3831436"/>
          </a:xfrm>
          <a:prstGeom prst="rect">
            <a:avLst/>
          </a:prstGeom>
          <a:noFill/>
          <a:ln>
            <a:noFill/>
          </a:ln>
        </p:spPr>
      </p:pic>
      <p:sp>
        <p:nvSpPr>
          <p:cNvPr id="45" name="Google Shape;419;p52">
            <a:extLst>
              <a:ext uri="{FF2B5EF4-FFF2-40B4-BE49-F238E27FC236}">
                <a16:creationId xmlns:a16="http://schemas.microsoft.com/office/drawing/2014/main" id="{8173A792-D1A4-F1B3-A936-DA6F5D1CCE34}"/>
              </a:ext>
            </a:extLst>
          </p:cNvPr>
          <p:cNvSpPr/>
          <p:nvPr/>
        </p:nvSpPr>
        <p:spPr>
          <a:xfrm>
            <a:off x="1155862" y="694939"/>
            <a:ext cx="6757670" cy="542925"/>
          </a:xfrm>
          <a:prstGeom prst="rect">
            <a:avLst/>
          </a:prstGeom>
          <a:no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Tx/>
              <a:buSzPts val="4050"/>
              <a:buFontTx/>
              <a:buNone/>
              <a:tabLst/>
              <a:defRPr/>
            </a:pPr>
            <a:r>
              <a:rPr kumimoji="0" lang="en-US" sz="3200" b="0" i="0" u="none" strike="noStrike" kern="0" cap="none" spc="0" normalizeH="0" baseline="0" noProof="0" dirty="0">
                <a:ln>
                  <a:noFill/>
                </a:ln>
                <a:solidFill>
                  <a:sysClr val="windowText" lastClr="000000"/>
                </a:solidFill>
                <a:effectLst/>
                <a:uLnTx/>
                <a:uFillTx/>
              </a:rPr>
              <a:t>Encrypt and Decrypt</a:t>
            </a:r>
            <a:endParaRPr kumimoji="0" sz="3200" b="0" i="0" u="none" strike="noStrike" kern="0" cap="none" spc="0" normalizeH="0" baseline="0" noProof="0" dirty="0">
              <a:ln>
                <a:noFill/>
              </a:ln>
              <a:solidFill>
                <a:sysClr val="windowText" lastClr="000000"/>
              </a:solidFill>
              <a:effectLst/>
              <a:uLnTx/>
              <a:uFillTx/>
            </a:endParaRPr>
          </a:p>
        </p:txBody>
      </p:sp>
      <p:sp>
        <p:nvSpPr>
          <p:cNvPr id="46" name="Google Shape;420;p52">
            <a:extLst>
              <a:ext uri="{FF2B5EF4-FFF2-40B4-BE49-F238E27FC236}">
                <a16:creationId xmlns:a16="http://schemas.microsoft.com/office/drawing/2014/main" id="{D4D1967F-35F0-F5D5-BA84-6795BF09B376}"/>
              </a:ext>
            </a:extLst>
          </p:cNvPr>
          <p:cNvSpPr txBox="1"/>
          <p:nvPr/>
        </p:nvSpPr>
        <p:spPr>
          <a:xfrm>
            <a:off x="2395357" y="4202068"/>
            <a:ext cx="3480510" cy="1015632"/>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0000"/>
                </a:solidFill>
                <a:effectLst/>
                <a:uLnTx/>
                <a:uFillTx/>
              </a:rPr>
              <a:t>The condition to use this algorithm is:</a:t>
            </a:r>
            <a:endParaRPr kumimoji="0" sz="1800" b="1" i="0" u="none" strike="noStrike" kern="0" cap="none" spc="0" normalizeH="0" baseline="0" noProof="0" dirty="0">
              <a:ln>
                <a:noFill/>
              </a:ln>
              <a:solidFill>
                <a:srgbClr val="FF0000"/>
              </a:solidFill>
              <a:effectLst/>
              <a:uLnTx/>
              <a:uFillTx/>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0000"/>
                </a:solidFill>
                <a:effectLst/>
                <a:uLnTx/>
                <a:uFillTx/>
              </a:rPr>
              <a:t>0 ≤ m &lt; n</a:t>
            </a:r>
            <a:endParaRPr kumimoji="0" sz="1800" b="1" i="0" u="none" strike="noStrike" kern="0" cap="none" spc="0" normalizeH="0" baseline="0" noProof="0" dirty="0">
              <a:ln>
                <a:noFill/>
              </a:ln>
              <a:solidFill>
                <a:srgbClr val="FF0000"/>
              </a:solidFill>
              <a:effectLst/>
              <a:uLnTx/>
              <a:uFillTx/>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67"/>
                                        </p:tgtEl>
                                        <p:attrNameLst>
                                          <p:attrName>style.visibility</p:attrName>
                                        </p:attrNameLst>
                                      </p:cBhvr>
                                      <p:to>
                                        <p:strVal val="visible"/>
                                      </p:to>
                                    </p:set>
                                    <p:animEffect transition="in" filter="fade">
                                      <p:cBhvr>
                                        <p:cTn id="7" dur="250"/>
                                        <p:tgtEl>
                                          <p:spTgt spid="96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250"/>
                                        <p:tgtEl>
                                          <p:spTgt spid="45"/>
                                        </p:tgtEl>
                                      </p:cBhvr>
                                    </p:animEffect>
                                  </p:childTnLst>
                                </p:cTn>
                              </p:par>
                              <p:par>
                                <p:cTn id="11" presetID="10"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250"/>
                                        <p:tgtEl>
                                          <p:spTgt spid="44"/>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250" fill="hold"/>
                                        <p:tgtEl>
                                          <p:spTgt spid="46"/>
                                        </p:tgtEl>
                                        <p:attrNameLst>
                                          <p:attrName>ppt_x</p:attrName>
                                        </p:attrNameLst>
                                      </p:cBhvr>
                                      <p:tavLst>
                                        <p:tav tm="0">
                                          <p:val>
                                            <p:strVal val="#ppt_x"/>
                                          </p:val>
                                        </p:tav>
                                        <p:tav tm="100000">
                                          <p:val>
                                            <p:strVal val="#ppt_x"/>
                                          </p:val>
                                        </p:tav>
                                      </p:tavLst>
                                    </p:anim>
                                    <p:anim calcmode="lin" valueType="num">
                                      <p:cBhvr additive="base">
                                        <p:cTn id="19" dur="25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7" grpId="0"/>
      <p:bldP spid="45" grpId="0"/>
      <p:bldP spid="4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9441A0-29FF-42CE-8FF4-1B9837D5EA1A}"/>
              </a:ext>
            </a:extLst>
          </p:cNvPr>
          <p:cNvSpPr>
            <a:spLocks noGrp="1"/>
          </p:cNvSpPr>
          <p:nvPr>
            <p:ph type="title" idx="3"/>
          </p:nvPr>
        </p:nvSpPr>
        <p:spPr>
          <a:xfrm>
            <a:off x="720000" y="78250"/>
            <a:ext cx="7704000" cy="592200"/>
          </a:xfrm>
        </p:spPr>
        <p:txBody>
          <a:bodyPr/>
          <a:lstStyle/>
          <a:p>
            <a:r>
              <a:rPr lang="en-ID" dirty="0"/>
              <a:t>FACTOR n</a:t>
            </a:r>
          </a:p>
        </p:txBody>
      </p:sp>
      <p:sp>
        <p:nvSpPr>
          <p:cNvPr id="13" name="Google Shape;465;p58">
            <a:extLst>
              <a:ext uri="{FF2B5EF4-FFF2-40B4-BE49-F238E27FC236}">
                <a16:creationId xmlns:a16="http://schemas.microsoft.com/office/drawing/2014/main" id="{17E054DB-3F41-A4CC-E6D8-BEBDC9FF43DC}"/>
              </a:ext>
            </a:extLst>
          </p:cNvPr>
          <p:cNvSpPr txBox="1"/>
          <p:nvPr/>
        </p:nvSpPr>
        <p:spPr>
          <a:xfrm>
            <a:off x="78274" y="543704"/>
            <a:ext cx="1965349" cy="584745"/>
          </a:xfrm>
          <a:prstGeom prst="rect">
            <a:avLst/>
          </a:prstGeom>
          <a:noFill/>
          <a:ln>
            <a:noFill/>
          </a:ln>
        </p:spPr>
        <p:txBody>
          <a:bodyPr spcFirstLastPara="1" wrap="square" lIns="91425" tIns="91425" rIns="91425" bIns="91425" anchor="t" anchorCtr="0">
            <a:spAutoFit/>
          </a:bodyPr>
          <a:lstStyle/>
          <a:p>
            <a:pPr marL="285750" indent="-285750">
              <a:buSzPts val="1800"/>
              <a:buFont typeface="Arial"/>
              <a:buChar char="❖"/>
            </a:pPr>
            <a:r>
              <a:rPr lang="en-US" sz="2600" b="1" dirty="0">
                <a:ln>
                  <a:solidFill>
                    <a:srgbClr val="000000">
                      <a:lumMod val="95000"/>
                      <a:lumOff val="5000"/>
                    </a:srgbClr>
                  </a:solidFill>
                </a:ln>
                <a:solidFill>
                  <a:srgbClr val="61B4F6">
                    <a:lumMod val="75000"/>
                  </a:srgbClr>
                </a:solidFill>
                <a:latin typeface="Concert One" pitchFamily="2" charset="0"/>
              </a:rPr>
              <a:t>Small n:</a:t>
            </a:r>
            <a:endParaRPr sz="2600" b="1" dirty="0">
              <a:ln>
                <a:solidFill>
                  <a:srgbClr val="000000">
                    <a:lumMod val="95000"/>
                    <a:lumOff val="5000"/>
                  </a:srgbClr>
                </a:solidFill>
              </a:ln>
              <a:solidFill>
                <a:srgbClr val="61B4F6">
                  <a:lumMod val="75000"/>
                </a:srgbClr>
              </a:solidFill>
              <a:latin typeface="Concert One" pitchFamily="2" charset="0"/>
            </a:endParaRPr>
          </a:p>
        </p:txBody>
      </p:sp>
      <p:sp>
        <p:nvSpPr>
          <p:cNvPr id="14" name="Google Shape;466;p58">
            <a:extLst>
              <a:ext uri="{FF2B5EF4-FFF2-40B4-BE49-F238E27FC236}">
                <a16:creationId xmlns:a16="http://schemas.microsoft.com/office/drawing/2014/main" id="{C955D00A-D2F2-2C18-1614-5DEE747BF29D}"/>
              </a:ext>
            </a:extLst>
          </p:cNvPr>
          <p:cNvSpPr txBox="1"/>
          <p:nvPr/>
        </p:nvSpPr>
        <p:spPr>
          <a:xfrm>
            <a:off x="474133" y="1128449"/>
            <a:ext cx="8212667" cy="3854871"/>
          </a:xfrm>
          <a:prstGeom prst="rect">
            <a:avLst/>
          </a:prstGeom>
          <a:noFill/>
          <a:ln>
            <a:noFill/>
          </a:ln>
        </p:spPr>
        <p:txBody>
          <a:bodyPr spcFirstLastPara="1" wrap="square" lIns="91425" tIns="91425" rIns="91425" bIns="91425" anchor="t" anchorCtr="0">
            <a:spAutoFit/>
          </a:bodyPr>
          <a:lstStyle/>
          <a:p>
            <a:pPr marL="285750" marR="0" lvl="0" indent="-28575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If n is small, (length &lt; 256 bit) , we can factor n by brute-forcing p </a:t>
            </a:r>
            <a:endParaRPr kumimoji="0" sz="1800" b="0" i="0" u="none" strike="noStrike" kern="0" cap="none" spc="0" normalizeH="0" baseline="0" noProof="0" dirty="0">
              <a:ln>
                <a:noFill/>
              </a:ln>
              <a:solidFill>
                <a:sysClr val="windowText" lastClr="000000"/>
              </a:solidFill>
              <a:effectLst/>
              <a:uLnTx/>
              <a:uFillTx/>
            </a:endParaRPr>
          </a:p>
          <a:p>
            <a:pPr marL="45720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a:p>
            <a:pPr marL="45720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Ex: n = 221 so we can calculate n = 13*17 easily	</a:t>
            </a:r>
            <a:endParaRPr kumimoji="0"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a:p>
            <a:pPr marL="285750" marR="0" lvl="0" indent="-28575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Whenever n is huge, some time factorize of n is available in online database tool</a:t>
            </a:r>
            <a:endParaRPr kumimoji="0" sz="1800" b="0" i="0" u="none" strike="noStrike" kern="0" cap="none" spc="0" normalizeH="0" baseline="0" noProof="0" dirty="0">
              <a:ln>
                <a:noFill/>
              </a:ln>
              <a:solidFill>
                <a:sysClr val="windowText" lastClr="000000"/>
              </a:solidFill>
              <a:effectLst/>
              <a:uLnTx/>
              <a:uFillTx/>
            </a:endParaRPr>
          </a:p>
          <a:p>
            <a:pPr marL="45720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Pts val="1100"/>
              <a:buFontTx/>
              <a:buNone/>
              <a:tabLst/>
              <a:defRPr/>
            </a:pPr>
            <a:r>
              <a:rPr kumimoji="0" lang="en-US" sz="1800" b="1" i="0" u="none" strike="noStrike" kern="0" cap="none" spc="0" normalizeH="0" baseline="0" noProof="0" dirty="0">
                <a:ln>
                  <a:noFill/>
                </a:ln>
                <a:solidFill>
                  <a:sysClr val="windowText" lastClr="000000"/>
                </a:solidFill>
                <a:effectLst/>
                <a:uLnTx/>
                <a:uFillTx/>
              </a:rPr>
              <a:t>So how can we factor and decrypt this one (270 bits) </a:t>
            </a:r>
            <a:endParaRPr kumimoji="0"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50000"/>
              </a:lnSpc>
              <a:spcBef>
                <a:spcPts val="0"/>
              </a:spcBef>
              <a:spcAft>
                <a:spcPts val="0"/>
              </a:spcAft>
              <a:buClrTx/>
              <a:buSzPts val="1100"/>
              <a:buFontTx/>
              <a:buNone/>
              <a:tabLst/>
              <a:defRPr/>
            </a:pPr>
            <a:r>
              <a:rPr kumimoji="0" lang="en-US" sz="1300" b="0" i="0" u="none" strike="noStrike" kern="0" cap="none" spc="0" normalizeH="0" baseline="0" noProof="0" dirty="0">
                <a:ln>
                  <a:noFill/>
                </a:ln>
                <a:solidFill>
                  <a:sysClr val="windowText" lastClr="000000"/>
                </a:solidFill>
                <a:effectLst/>
                <a:uLnTx/>
                <a:uFillTx/>
              </a:rPr>
              <a:t>c = 189755390142101519744809645510103669822164295585214407536918171546411848744377147</a:t>
            </a:r>
            <a:endParaRPr kumimoji="0" sz="13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50000"/>
              </a:lnSpc>
              <a:spcBef>
                <a:spcPts val="0"/>
              </a:spcBef>
              <a:spcAft>
                <a:spcPts val="0"/>
              </a:spcAft>
              <a:buClrTx/>
              <a:buSzPts val="1100"/>
              <a:buFontTx/>
              <a:buNone/>
              <a:tabLst/>
              <a:defRPr/>
            </a:pPr>
            <a:r>
              <a:rPr kumimoji="0" lang="en-US" sz="1300" b="0" i="0" u="none" strike="noStrike" kern="0" cap="none" spc="0" normalizeH="0" baseline="0" noProof="0" dirty="0">
                <a:ln>
                  <a:noFill/>
                </a:ln>
                <a:solidFill>
                  <a:sysClr val="windowText" lastClr="000000"/>
                </a:solidFill>
                <a:effectLst/>
                <a:uLnTx/>
                <a:uFillTx/>
              </a:rPr>
              <a:t>n = 1584586296183412107468474423529992275940096154074798537916936609523894209759157543</a:t>
            </a:r>
            <a:endParaRPr kumimoji="0" sz="13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50000"/>
              </a:lnSpc>
              <a:spcBef>
                <a:spcPts val="0"/>
              </a:spcBef>
              <a:spcAft>
                <a:spcPts val="0"/>
              </a:spcAft>
              <a:buClrTx/>
              <a:buSzPts val="1100"/>
              <a:buFontTx/>
              <a:buNone/>
              <a:tabLst/>
              <a:defRPr/>
            </a:pPr>
            <a:r>
              <a:rPr kumimoji="0" lang="en-US" sz="1300" b="0" i="0" u="none" strike="noStrike" kern="0" cap="none" spc="0" normalizeH="0" baseline="0" noProof="0" dirty="0">
                <a:ln>
                  <a:noFill/>
                </a:ln>
                <a:solidFill>
                  <a:sysClr val="windowText" lastClr="000000"/>
                </a:solidFill>
                <a:effectLst/>
                <a:uLnTx/>
                <a:uFillTx/>
              </a:rPr>
              <a:t>e = 65537</a:t>
            </a:r>
            <a:endParaRPr kumimoji="0" sz="13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Pts val="1100"/>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873369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anim calcmode="lin" valueType="num">
                                      <p:cBhvr>
                                        <p:cTn id="8" dur="250" fill="hold"/>
                                        <p:tgtEl>
                                          <p:spTgt spid="13"/>
                                        </p:tgtEl>
                                        <p:attrNameLst>
                                          <p:attrName>ppt_x</p:attrName>
                                        </p:attrNameLst>
                                      </p:cBhvr>
                                      <p:tavLst>
                                        <p:tav tm="0">
                                          <p:val>
                                            <p:strVal val="#ppt_x"/>
                                          </p:val>
                                        </p:tav>
                                        <p:tav tm="100000">
                                          <p:val>
                                            <p:strVal val="#ppt_x"/>
                                          </p:val>
                                        </p:tav>
                                      </p:tavLst>
                                    </p:anim>
                                    <p:anim calcmode="lin" valueType="num">
                                      <p:cBhvr>
                                        <p:cTn id="9" dur="25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250"/>
                                        <p:tgtEl>
                                          <p:spTgt spid="14"/>
                                        </p:tgtEl>
                                      </p:cBhvr>
                                    </p:animEffect>
                                    <p:anim calcmode="lin" valueType="num">
                                      <p:cBhvr>
                                        <p:cTn id="13" dur="250" fill="hold"/>
                                        <p:tgtEl>
                                          <p:spTgt spid="14"/>
                                        </p:tgtEl>
                                        <p:attrNameLst>
                                          <p:attrName>ppt_x</p:attrName>
                                        </p:attrNameLst>
                                      </p:cBhvr>
                                      <p:tavLst>
                                        <p:tav tm="0">
                                          <p:val>
                                            <p:strVal val="#ppt_x"/>
                                          </p:val>
                                        </p:tav>
                                        <p:tav tm="100000">
                                          <p:val>
                                            <p:strVal val="#ppt_x"/>
                                          </p:val>
                                        </p:tav>
                                      </p:tavLst>
                                    </p:anim>
                                    <p:anim calcmode="lin" valueType="num">
                                      <p:cBhvr>
                                        <p:cTn id="14" dur="25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5BBC61-92C8-4537-C17E-144C8DE2788C}"/>
              </a:ext>
            </a:extLst>
          </p:cNvPr>
          <p:cNvSpPr>
            <a:spLocks noGrp="1"/>
          </p:cNvSpPr>
          <p:nvPr>
            <p:ph type="title" idx="3"/>
          </p:nvPr>
        </p:nvSpPr>
        <p:spPr>
          <a:xfrm>
            <a:off x="720000" y="74333"/>
            <a:ext cx="7704000" cy="592200"/>
          </a:xfrm>
        </p:spPr>
        <p:txBody>
          <a:bodyPr/>
          <a:lstStyle/>
          <a:p>
            <a:r>
              <a:rPr lang="en-US" dirty="0"/>
              <a:t>FIND p, q FROM n</a:t>
            </a:r>
            <a:endParaRPr lang="en-ID" dirty="0"/>
          </a:p>
        </p:txBody>
      </p:sp>
      <p:sp>
        <p:nvSpPr>
          <p:cNvPr id="14" name="Google Shape;473;p59">
            <a:extLst>
              <a:ext uri="{FF2B5EF4-FFF2-40B4-BE49-F238E27FC236}">
                <a16:creationId xmlns:a16="http://schemas.microsoft.com/office/drawing/2014/main" id="{44209D73-85F6-C975-B36A-17F8D6992BCB}"/>
              </a:ext>
            </a:extLst>
          </p:cNvPr>
          <p:cNvSpPr txBox="1"/>
          <p:nvPr/>
        </p:nvSpPr>
        <p:spPr>
          <a:xfrm>
            <a:off x="151283" y="555011"/>
            <a:ext cx="3074400" cy="585000"/>
          </a:xfrm>
          <a:prstGeom prst="rect">
            <a:avLst/>
          </a:prstGeom>
          <a:noFill/>
          <a:ln>
            <a:noFill/>
          </a:ln>
        </p:spPr>
        <p:txBody>
          <a:bodyPr spcFirstLastPara="1" wrap="square" lIns="91425" tIns="91425" rIns="91425" bIns="91425" anchor="t" anchorCtr="0">
            <a:spAutoFit/>
          </a:bodyPr>
          <a:lstStyle/>
          <a:p>
            <a:pPr>
              <a:buSzPts val="2600"/>
            </a:pPr>
            <a:r>
              <a:rPr lang="en-US" sz="2600" b="1" dirty="0">
                <a:ln>
                  <a:solidFill>
                    <a:srgbClr val="1F497D">
                      <a:lumMod val="50000"/>
                    </a:srgbClr>
                  </a:solidFill>
                </a:ln>
                <a:solidFill>
                  <a:srgbClr val="61B4F6">
                    <a:lumMod val="75000"/>
                  </a:srgbClr>
                </a:solidFill>
                <a:latin typeface="Concert One"/>
                <a:ea typeface="Concert One"/>
                <a:cs typeface="Concert One"/>
                <a:sym typeface="Concert One"/>
              </a:rPr>
              <a:t>Fermat’s attack</a:t>
            </a:r>
            <a:endParaRPr sz="2600" b="1" dirty="0">
              <a:ln>
                <a:solidFill>
                  <a:srgbClr val="1F497D">
                    <a:lumMod val="50000"/>
                  </a:srgbClr>
                </a:solidFill>
              </a:ln>
              <a:solidFill>
                <a:srgbClr val="61B4F6">
                  <a:lumMod val="75000"/>
                </a:srgbClr>
              </a:solidFill>
              <a:latin typeface="Concert One"/>
              <a:ea typeface="Concert One"/>
              <a:cs typeface="Concert One"/>
              <a:sym typeface="Concert One"/>
            </a:endParaRPr>
          </a:p>
        </p:txBody>
      </p:sp>
      <mc:AlternateContent xmlns:mc="http://schemas.openxmlformats.org/markup-compatibility/2006" xmlns:a14="http://schemas.microsoft.com/office/drawing/2010/main">
        <mc:Choice Requires="a14">
          <p:sp>
            <p:nvSpPr>
              <p:cNvPr id="15" name="Google Shape;280;p36">
                <a:extLst>
                  <a:ext uri="{FF2B5EF4-FFF2-40B4-BE49-F238E27FC236}">
                    <a16:creationId xmlns:a16="http://schemas.microsoft.com/office/drawing/2014/main" id="{ABE9F508-0236-5344-F7F0-405DA39268E8}"/>
                  </a:ext>
                </a:extLst>
              </p:cNvPr>
              <p:cNvSpPr txBox="1"/>
              <p:nvPr/>
            </p:nvSpPr>
            <p:spPr>
              <a:xfrm>
                <a:off x="0" y="1037788"/>
                <a:ext cx="5983523" cy="11658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Algorithm: </a:t>
                </a: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n = </a:t>
                </a:r>
                <a:r>
                  <a:rPr kumimoji="0" lang="en-US" sz="1400" b="0" i="0" u="none" strike="noStrike" kern="0" cap="none" spc="0" normalizeH="0" baseline="0" noProof="0" dirty="0" err="1">
                    <a:ln>
                      <a:noFill/>
                    </a:ln>
                    <a:solidFill>
                      <a:srgbClr val="000000"/>
                    </a:solidFill>
                    <a:effectLst/>
                    <a:uLnTx/>
                    <a:uFillTx/>
                    <a:latin typeface="Arial" panose="020B0604020202020204"/>
                    <a:cs typeface="Arial" panose="020B0604020202020204"/>
                    <a:sym typeface="Arial" panose="020B0604020202020204"/>
                  </a:rPr>
                  <a:t>pq</a:t>
                </a: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 (</a:t>
                </a:r>
                <a14:m>
                  <m:oMath xmlns:m="http://schemas.openxmlformats.org/officeDocument/2006/math">
                    <m:f>
                      <m:fPr>
                        <m:ctrlPr>
                          <a:rPr kumimoji="0" lang="ar-AE"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ctrlPr>
                      </m:fPr>
                      <m:num>
                        <m:sSup>
                          <m:sSupPr>
                            <m:ctrlPr>
                              <a:rPr kumimoji="0" lang="ar-AE"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ctrlPr>
                          </m:sSupPr>
                          <m:e>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m:t>
                            </m:r>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𝑝</m:t>
                            </m:r>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 −</m:t>
                            </m:r>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𝑞</m:t>
                            </m:r>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m:t>
                            </m:r>
                          </m:e>
                          <m:sup>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2</m:t>
                            </m:r>
                          </m:sup>
                        </m:sSup>
                      </m:num>
                      <m:den>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2</m:t>
                        </m:r>
                      </m:den>
                    </m:f>
                    <m:r>
                      <a:rPr kumimoji="0" lang="en-US" sz="1400" b="0" i="0"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 </m:t>
                    </m:r>
                  </m:oMath>
                </a14:m>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a:t>
                </a:r>
                <a14:m>
                  <m:oMath xmlns:m="http://schemas.openxmlformats.org/officeDocument/2006/math">
                    <m:f>
                      <m:fPr>
                        <m:ctrlPr>
                          <a:rPr kumimoji="0" lang="ar-AE"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ctrlPr>
                      </m:fPr>
                      <m:num>
                        <m:sSup>
                          <m:sSupPr>
                            <m:ctrlPr>
                              <a:rPr kumimoji="0" lang="ar-AE"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ctrlPr>
                          </m:sSupPr>
                          <m:e>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m:t>
                            </m:r>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𝑝</m:t>
                            </m:r>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m:t>
                            </m:r>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𝑞</m:t>
                            </m:r>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m:t>
                            </m:r>
                          </m:e>
                          <m:sup>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2</m:t>
                            </m:r>
                          </m:sup>
                        </m:sSup>
                      </m:num>
                      <m:den>
                        <m:r>
                          <a:rPr kumimoji="0" lang="en-US" sz="1400" b="0" i="1"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2</m:t>
                        </m:r>
                      </m:den>
                    </m:f>
                    <m:r>
                      <a:rPr kumimoji="0" lang="en-US" sz="1400" b="0" i="0" u="none" strike="noStrike" kern="0" cap="none" spc="0" normalizeH="0" baseline="0" noProof="0">
                        <a:ln>
                          <a:noFill/>
                        </a:ln>
                        <a:solidFill>
                          <a:srgbClr val="000000"/>
                        </a:solidFill>
                        <a:effectLst/>
                        <a:uLnTx/>
                        <a:uFillTx/>
                        <a:latin typeface="Cambria Math" panose="02040503050406030204" pitchFamily="18" charset="0"/>
                        <a:sym typeface="Arial" panose="020B0604020202020204"/>
                      </a:rPr>
                      <m:t>)</m:t>
                    </m:r>
                    <m:r>
                      <a:rPr kumimoji="0" lang="en-US" sz="1400" b="0" i="0"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m:t>
                    </m:r>
                    <m:sSup>
                      <m:sSupPr>
                        <m:ctrlP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ctrlPr>
                      </m:sSupPr>
                      <m:e>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𝑥</m:t>
                        </m:r>
                      </m:e>
                      <m:sup>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2</m:t>
                        </m:r>
                      </m:sup>
                    </m:sSup>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 −</m:t>
                    </m:r>
                    <m:sSup>
                      <m:sSupPr>
                        <m:ctrlP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ctrlPr>
                      </m:sSupPr>
                      <m:e>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𝑦</m:t>
                        </m:r>
                      </m:e>
                      <m:sup>
                        <m:r>
                          <a:rPr kumimoji="0" lang="en-US" sz="1400" b="0" i="1"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2</m:t>
                        </m:r>
                      </m:sup>
                    </m:sSup>
                    <m:r>
                      <a:rPr kumimoji="0" lang="en-US" sz="1400" b="0" i="0" u="none" strike="noStrike" kern="0" cap="none" spc="0" normalizeH="0" baseline="0" noProof="0" smtClean="0">
                        <a:ln>
                          <a:noFill/>
                        </a:ln>
                        <a:solidFill>
                          <a:srgbClr val="000000"/>
                        </a:solidFill>
                        <a:effectLst/>
                        <a:uLnTx/>
                        <a:uFillTx/>
                        <a:latin typeface="Cambria Math" panose="02040503050406030204" pitchFamily="18" charset="0"/>
                        <a:sym typeface="Arial" panose="020B0604020202020204"/>
                      </a:rPr>
                      <m:t> </m:t>
                    </m:r>
                  </m:oMath>
                </a14:m>
                <a:endPar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So n can be factorized to prime factor like this: n = (x-y)*(</a:t>
                </a:r>
                <a:r>
                  <a:rPr kumimoji="0" lang="en-US" sz="1400" b="0" i="0" u="none" strike="noStrike" kern="0" cap="none" spc="0" normalizeH="0" baseline="0" noProof="0" dirty="0" err="1">
                    <a:ln>
                      <a:noFill/>
                    </a:ln>
                    <a:solidFill>
                      <a:srgbClr val="000000"/>
                    </a:solidFill>
                    <a:effectLst/>
                    <a:uLnTx/>
                    <a:uFillTx/>
                    <a:latin typeface="Arial" panose="020B0604020202020204"/>
                    <a:cs typeface="Arial" panose="020B0604020202020204"/>
                    <a:sym typeface="Arial" panose="020B0604020202020204"/>
                  </a:rPr>
                  <a:t>x+y</a:t>
                </a: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a:t>
                </a: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The </a:t>
                </a:r>
                <a:r>
                  <a:rPr kumimoji="0" lang="en-US" sz="1400" b="0" i="0" u="none" strike="noStrike" kern="0" cap="none" spc="0" normalizeH="0" baseline="0" noProof="0" dirty="0">
                    <a:ln>
                      <a:noFill/>
                    </a:ln>
                    <a:solidFill>
                      <a:srgbClr val="61B4F6">
                        <a:lumMod val="75000"/>
                      </a:srgbClr>
                    </a:solidFill>
                    <a:effectLst/>
                    <a:uLnTx/>
                    <a:uFillTx/>
                    <a:latin typeface="Arial" panose="020B0604020202020204"/>
                    <a:cs typeface="Arial" panose="020B0604020202020204"/>
                    <a:sym typeface="Arial" panose="020B0604020202020204"/>
                  </a:rPr>
                  <a:t>Fermat’s Factorization </a:t>
                </a:r>
                <a:r>
                  <a:rPr kumimoji="0" lang="en-US"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method can help us find p, q</a:t>
                </a:r>
              </a:p>
            </p:txBody>
          </p:sp>
        </mc:Choice>
        <mc:Fallback xmlns="">
          <p:sp>
            <p:nvSpPr>
              <p:cNvPr id="15" name="Google Shape;280;p36">
                <a:extLst>
                  <a:ext uri="{FF2B5EF4-FFF2-40B4-BE49-F238E27FC236}">
                    <a16:creationId xmlns:a16="http://schemas.microsoft.com/office/drawing/2014/main" id="{ABE9F508-0236-5344-F7F0-405DA39268E8}"/>
                  </a:ext>
                </a:extLst>
              </p:cNvPr>
              <p:cNvSpPr txBox="1">
                <a:spLocks noRot="1" noChangeAspect="1" noMove="1" noResize="1" noEditPoints="1" noAdjustHandles="1" noChangeArrowheads="1" noChangeShapeType="1" noTextEdit="1"/>
              </p:cNvSpPr>
              <p:nvPr/>
            </p:nvSpPr>
            <p:spPr>
              <a:xfrm>
                <a:off x="0" y="1037788"/>
                <a:ext cx="5983523" cy="1165802"/>
              </a:xfrm>
              <a:prstGeom prst="rect">
                <a:avLst/>
              </a:prstGeom>
              <a:blipFill>
                <a:blip r:embed="rId2"/>
                <a:stretch>
                  <a:fillRect b="-2094"/>
                </a:stretch>
              </a:blipFill>
              <a:ln>
                <a:noFill/>
              </a:ln>
            </p:spPr>
            <p:txBody>
              <a:bodyPr/>
              <a:lstStyle/>
              <a:p>
                <a:r>
                  <a:rPr lang="en-ID">
                    <a:noFill/>
                  </a:rPr>
                  <a:t> </a:t>
                </a:r>
              </a:p>
            </p:txBody>
          </p:sp>
        </mc:Fallback>
      </mc:AlternateContent>
      <p:sp>
        <p:nvSpPr>
          <p:cNvPr id="16" name="Google Shape;477;p59">
            <a:extLst>
              <a:ext uri="{FF2B5EF4-FFF2-40B4-BE49-F238E27FC236}">
                <a16:creationId xmlns:a16="http://schemas.microsoft.com/office/drawing/2014/main" id="{4A16B27E-5D02-E275-4723-CAE7E7EF30A6}"/>
              </a:ext>
            </a:extLst>
          </p:cNvPr>
          <p:cNvSpPr txBox="1"/>
          <p:nvPr/>
        </p:nvSpPr>
        <p:spPr>
          <a:xfrm>
            <a:off x="235260" y="2042989"/>
            <a:ext cx="6596100" cy="2545500"/>
          </a:xfrm>
          <a:prstGeom prst="rect">
            <a:avLst/>
          </a:prstGeom>
          <a:blipFill rotWithShape="1">
            <a:blip r:embed="rId3"/>
            <a:stretch>
              <a:fillRect l="-276" t="-237"/>
            </a:stretch>
          </a:blip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 </a:t>
            </a:r>
          </a:p>
        </p:txBody>
      </p:sp>
      <p:sp>
        <p:nvSpPr>
          <p:cNvPr id="17" name="Google Shape;475;p59">
            <a:extLst>
              <a:ext uri="{FF2B5EF4-FFF2-40B4-BE49-F238E27FC236}">
                <a16:creationId xmlns:a16="http://schemas.microsoft.com/office/drawing/2014/main" id="{C8849AEB-F27F-DF72-6015-AE6AAB0645D4}"/>
              </a:ext>
            </a:extLst>
          </p:cNvPr>
          <p:cNvSpPr/>
          <p:nvPr/>
        </p:nvSpPr>
        <p:spPr>
          <a:xfrm>
            <a:off x="6528487" y="555011"/>
            <a:ext cx="2464230" cy="1591675"/>
          </a:xfrm>
          <a:prstGeom prst="irregularSeal1">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1" i="0" u="none" strike="noStrike" kern="0" cap="none" spc="0" normalizeH="0" baseline="0" noProof="0" dirty="0">
                <a:ln>
                  <a:noFill/>
                </a:ln>
                <a:solidFill>
                  <a:srgbClr val="FF0000"/>
                </a:solidFill>
                <a:effectLst/>
                <a:uLnTx/>
                <a:uFillTx/>
              </a:rPr>
              <a:t>ATTENTION!</a:t>
            </a:r>
            <a:endParaRPr kumimoji="0" b="1" i="0" u="none" strike="noStrike" kern="0" cap="none" spc="0" normalizeH="0" baseline="0" noProof="0" dirty="0">
              <a:ln>
                <a:noFill/>
              </a:ln>
              <a:solidFill>
                <a:srgbClr val="FF0000"/>
              </a:solidFill>
              <a:effectLst/>
              <a:uLnTx/>
              <a:uFillTx/>
            </a:endParaRPr>
          </a:p>
        </p:txBody>
      </p:sp>
      <p:sp>
        <p:nvSpPr>
          <p:cNvPr id="18" name="Google Shape;476;p59">
            <a:extLst>
              <a:ext uri="{FF2B5EF4-FFF2-40B4-BE49-F238E27FC236}">
                <a16:creationId xmlns:a16="http://schemas.microsoft.com/office/drawing/2014/main" id="{BC3305FB-8AF8-DC09-BEBF-1FE7B73DD084}"/>
              </a:ext>
            </a:extLst>
          </p:cNvPr>
          <p:cNvSpPr txBox="1"/>
          <p:nvPr/>
        </p:nvSpPr>
        <p:spPr>
          <a:xfrm>
            <a:off x="6714005" y="2110517"/>
            <a:ext cx="2309247" cy="956480"/>
          </a:xfrm>
          <a:prstGeom prst="rect">
            <a:avLst/>
          </a:prstGeom>
          <a:blipFill rotWithShape="1">
            <a:blip r:embed="rId4"/>
            <a:stretch>
              <a:fillRect l="-791" t="-636" r="-262" b="-6367"/>
            </a:stretch>
          </a:blip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 </a:t>
            </a:r>
          </a:p>
        </p:txBody>
      </p:sp>
      <p:sp>
        <p:nvSpPr>
          <p:cNvPr id="19" name="Google Shape;478;p59">
            <a:extLst>
              <a:ext uri="{FF2B5EF4-FFF2-40B4-BE49-F238E27FC236}">
                <a16:creationId xmlns:a16="http://schemas.microsoft.com/office/drawing/2014/main" id="{26AC6733-7515-F5E5-B1FC-324871520907}"/>
              </a:ext>
            </a:extLst>
          </p:cNvPr>
          <p:cNvSpPr txBox="1"/>
          <p:nvPr/>
        </p:nvSpPr>
        <p:spPr>
          <a:xfrm>
            <a:off x="6903012" y="3144414"/>
            <a:ext cx="2018052" cy="1169511"/>
          </a:xfrm>
          <a:prstGeom prst="rect">
            <a:avLst/>
          </a:prstGeom>
          <a:noFill/>
          <a:ln>
            <a:noFill/>
          </a:ln>
        </p:spPr>
        <p:txBody>
          <a:bodyPr spcFirstLastPara="1" wrap="square" lIns="91425" tIns="45700" rIns="91425" bIns="45700"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sysClr val="windowText" lastClr="000000"/>
                </a:solidFill>
                <a:effectLst/>
                <a:uLnTx/>
                <a:uFillTx/>
              </a:rPr>
              <a:t>(We used </a:t>
            </a:r>
            <a:r>
              <a:rPr kumimoji="0" lang="en-US" b="0" i="0" u="none" strike="noStrike" kern="0" cap="none" spc="0" normalizeH="0" baseline="0" noProof="0" dirty="0" err="1">
                <a:ln>
                  <a:noFill/>
                </a:ln>
                <a:solidFill>
                  <a:sysClr val="windowText" lastClr="000000"/>
                </a:solidFill>
                <a:effectLst/>
                <a:uLnTx/>
                <a:uFillTx/>
              </a:rPr>
              <a:t>Cryptodome</a:t>
            </a:r>
            <a:r>
              <a:rPr kumimoji="0" lang="en-US" b="0" i="0" u="none" strike="noStrike" kern="0" cap="none" spc="0" normalizeH="0" baseline="0" noProof="0" dirty="0">
                <a:ln>
                  <a:noFill/>
                </a:ln>
                <a:solidFill>
                  <a:sysClr val="windowText" lastClr="000000"/>
                </a:solidFill>
                <a:effectLst/>
                <a:uLnTx/>
                <a:uFillTx/>
              </a:rPr>
              <a:t> library of Python to make the calculating much easier and faster.)</a:t>
            </a:r>
            <a:endParaRPr kumimoji="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65793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25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250" fill="hold"/>
                                        <p:tgtEl>
                                          <p:spTgt spid="15"/>
                                        </p:tgtEl>
                                        <p:attrNameLst>
                                          <p:attrName>ppt_x</p:attrName>
                                        </p:attrNameLst>
                                      </p:cBhvr>
                                      <p:tavLst>
                                        <p:tav tm="0">
                                          <p:val>
                                            <p:strVal val="#ppt_x"/>
                                          </p:val>
                                        </p:tav>
                                        <p:tav tm="100000">
                                          <p:val>
                                            <p:strVal val="#ppt_x"/>
                                          </p:val>
                                        </p:tav>
                                      </p:tavLst>
                                    </p:anim>
                                    <p:anim calcmode="lin" valueType="num">
                                      <p:cBhvr additive="base">
                                        <p:cTn id="13" dur="25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25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250" fill="hold"/>
                                        <p:tgtEl>
                                          <p:spTgt spid="17"/>
                                        </p:tgtEl>
                                        <p:attrNameLst>
                                          <p:attrName>ppt_x</p:attrName>
                                        </p:attrNameLst>
                                      </p:cBhvr>
                                      <p:tavLst>
                                        <p:tav tm="0">
                                          <p:val>
                                            <p:strVal val="#ppt_x"/>
                                          </p:val>
                                        </p:tav>
                                        <p:tav tm="100000">
                                          <p:val>
                                            <p:strVal val="#ppt_x"/>
                                          </p:val>
                                        </p:tav>
                                      </p:tavLst>
                                    </p:anim>
                                    <p:anim calcmode="lin" valueType="num">
                                      <p:cBhvr additive="base">
                                        <p:cTn id="24" dur="25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250" fill="hold"/>
                                        <p:tgtEl>
                                          <p:spTgt spid="18"/>
                                        </p:tgtEl>
                                        <p:attrNameLst>
                                          <p:attrName>ppt_x</p:attrName>
                                        </p:attrNameLst>
                                      </p:cBhvr>
                                      <p:tavLst>
                                        <p:tav tm="0">
                                          <p:val>
                                            <p:strVal val="#ppt_x"/>
                                          </p:val>
                                        </p:tav>
                                        <p:tav tm="100000">
                                          <p:val>
                                            <p:strVal val="#ppt_x"/>
                                          </p:val>
                                        </p:tav>
                                      </p:tavLst>
                                    </p:anim>
                                    <p:anim calcmode="lin" valueType="num">
                                      <p:cBhvr additive="base">
                                        <p:cTn id="28" dur="250" fill="hold"/>
                                        <p:tgtEl>
                                          <p:spTgt spid="1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250" fill="hold"/>
                                        <p:tgtEl>
                                          <p:spTgt spid="19"/>
                                        </p:tgtEl>
                                        <p:attrNameLst>
                                          <p:attrName>ppt_x</p:attrName>
                                        </p:attrNameLst>
                                      </p:cBhvr>
                                      <p:tavLst>
                                        <p:tav tm="0">
                                          <p:val>
                                            <p:strVal val="#ppt_x"/>
                                          </p:val>
                                        </p:tav>
                                        <p:tav tm="100000">
                                          <p:val>
                                            <p:strVal val="#ppt_x"/>
                                          </p:val>
                                        </p:tav>
                                      </p:tavLst>
                                    </p:anim>
                                    <p:anim calcmode="lin" valueType="num">
                                      <p:cBhvr additive="base">
                                        <p:cTn id="32" dur="25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animBg="1"/>
      <p:bldP spid="17" grpId="0" animBg="1"/>
      <p:bldP spid="18" grpId="0" animBg="1"/>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9CB983-C02D-D68E-71FE-B2507785FAB2}"/>
              </a:ext>
            </a:extLst>
          </p:cNvPr>
          <p:cNvSpPr>
            <a:spLocks noGrp="1"/>
          </p:cNvSpPr>
          <p:nvPr>
            <p:ph type="title" idx="3"/>
          </p:nvPr>
        </p:nvSpPr>
        <p:spPr>
          <a:xfrm>
            <a:off x="720000" y="262044"/>
            <a:ext cx="7704000" cy="592200"/>
          </a:xfrm>
        </p:spPr>
        <p:txBody>
          <a:bodyPr/>
          <a:lstStyle/>
          <a:p>
            <a:r>
              <a:rPr lang="en-US" dirty="0"/>
              <a:t>RECOVER m: e IS TOO SMALL</a:t>
            </a:r>
            <a:br>
              <a:rPr lang="en-US" dirty="0"/>
            </a:br>
            <a:endParaRPr lang="en-ID" dirty="0"/>
          </a:p>
        </p:txBody>
      </p:sp>
      <p:sp>
        <p:nvSpPr>
          <p:cNvPr id="12" name="Google Shape;485;p60">
            <a:extLst>
              <a:ext uri="{FF2B5EF4-FFF2-40B4-BE49-F238E27FC236}">
                <a16:creationId xmlns:a16="http://schemas.microsoft.com/office/drawing/2014/main" id="{72D64F80-2841-A612-B751-52E034D42C7B}"/>
              </a:ext>
            </a:extLst>
          </p:cNvPr>
          <p:cNvSpPr txBox="1"/>
          <p:nvPr/>
        </p:nvSpPr>
        <p:spPr>
          <a:xfrm>
            <a:off x="0" y="989880"/>
            <a:ext cx="4492500" cy="984855"/>
          </a:xfrm>
          <a:prstGeom prst="rect">
            <a:avLst/>
          </a:prstGeom>
          <a:noFill/>
          <a:ln>
            <a:noFill/>
          </a:ln>
        </p:spPr>
        <p:txBody>
          <a:bodyPr spcFirstLastPara="1" wrap="square" lIns="91425" tIns="91425" rIns="91425" bIns="91425" anchor="t" anchorCtr="0">
            <a:spAutoFit/>
          </a:bodyPr>
          <a:lstStyle/>
          <a:p>
            <a:pPr marL="457200" indent="-342900">
              <a:buSzPts val="1800"/>
              <a:buFont typeface="Arial"/>
              <a:buChar char="❖"/>
            </a:pPr>
            <a:r>
              <a:rPr lang="en-US" sz="2600" b="1" dirty="0">
                <a:ln>
                  <a:solidFill>
                    <a:srgbClr val="000000">
                      <a:lumMod val="95000"/>
                      <a:lumOff val="5000"/>
                    </a:srgbClr>
                  </a:solidFill>
                </a:ln>
                <a:solidFill>
                  <a:srgbClr val="61B4F6">
                    <a:lumMod val="75000"/>
                  </a:srgbClr>
                </a:solidFill>
                <a:latin typeface="Concert One" pitchFamily="2" charset="0"/>
              </a:rPr>
              <a:t>Small e:</a:t>
            </a:r>
            <a:endParaRPr sz="2600" b="1" dirty="0">
              <a:ln>
                <a:solidFill>
                  <a:srgbClr val="000000">
                    <a:lumMod val="95000"/>
                    <a:lumOff val="5000"/>
                  </a:srgbClr>
                </a:solidFill>
              </a:ln>
              <a:solidFill>
                <a:srgbClr val="61B4F6">
                  <a:lumMod val="75000"/>
                </a:srgbClr>
              </a:solidFill>
              <a:latin typeface="Concert One" pitchFamily="2" charset="0"/>
            </a:endParaRPr>
          </a:p>
          <a:p>
            <a:pPr marL="914400" lvl="1" indent="-342900">
              <a:buSzPts val="1800"/>
              <a:buFont typeface="Arial"/>
              <a:buChar char="➢"/>
            </a:pPr>
            <a:r>
              <a:rPr lang="en-US" sz="2600" b="1" dirty="0">
                <a:ln>
                  <a:solidFill>
                    <a:srgbClr val="000000">
                      <a:lumMod val="95000"/>
                      <a:lumOff val="5000"/>
                    </a:srgbClr>
                  </a:solidFill>
                </a:ln>
                <a:solidFill>
                  <a:srgbClr val="61B4F6">
                    <a:lumMod val="75000"/>
                  </a:srgbClr>
                </a:solidFill>
                <a:latin typeface="Concert One" pitchFamily="2" charset="0"/>
              </a:rPr>
              <a:t>e </a:t>
            </a:r>
            <a:r>
              <a:rPr lang="en-US" sz="2600" b="1" dirty="0" err="1">
                <a:ln>
                  <a:solidFill>
                    <a:srgbClr val="000000">
                      <a:lumMod val="95000"/>
                      <a:lumOff val="5000"/>
                    </a:srgbClr>
                  </a:solidFill>
                </a:ln>
                <a:solidFill>
                  <a:srgbClr val="61B4F6">
                    <a:lumMod val="75000"/>
                  </a:srgbClr>
                </a:solidFill>
                <a:latin typeface="Concert One" pitchFamily="2" charset="0"/>
              </a:rPr>
              <a:t>th</a:t>
            </a:r>
            <a:r>
              <a:rPr lang="en-US" sz="2600" b="1" dirty="0">
                <a:ln>
                  <a:solidFill>
                    <a:srgbClr val="000000">
                      <a:lumMod val="95000"/>
                      <a:lumOff val="5000"/>
                    </a:srgbClr>
                  </a:solidFill>
                </a:ln>
                <a:solidFill>
                  <a:srgbClr val="61B4F6">
                    <a:lumMod val="75000"/>
                  </a:srgbClr>
                </a:solidFill>
                <a:latin typeface="Concert One" pitchFamily="2" charset="0"/>
              </a:rPr>
              <a:t> root</a:t>
            </a:r>
            <a:endParaRPr sz="2600" b="1" dirty="0">
              <a:ln>
                <a:solidFill>
                  <a:srgbClr val="000000">
                    <a:lumMod val="95000"/>
                    <a:lumOff val="5000"/>
                  </a:srgbClr>
                </a:solidFill>
              </a:ln>
              <a:solidFill>
                <a:srgbClr val="61B4F6">
                  <a:lumMod val="75000"/>
                </a:srgbClr>
              </a:solidFill>
              <a:latin typeface="Concert One" pitchFamily="2" charset="0"/>
            </a:endParaRPr>
          </a:p>
        </p:txBody>
      </p:sp>
      <mc:AlternateContent xmlns:mc="http://schemas.openxmlformats.org/markup-compatibility/2006" xmlns:a14="http://schemas.microsoft.com/office/drawing/2010/main">
        <mc:Choice Requires="a14">
          <p:sp>
            <p:nvSpPr>
              <p:cNvPr id="13" name="Google Shape;487;p60">
                <a:extLst>
                  <a:ext uri="{FF2B5EF4-FFF2-40B4-BE49-F238E27FC236}">
                    <a16:creationId xmlns:a16="http://schemas.microsoft.com/office/drawing/2014/main" id="{69D7ECB7-4BB2-048F-2F86-A85E840FCF21}"/>
                  </a:ext>
                </a:extLst>
              </p:cNvPr>
              <p:cNvSpPr txBox="1"/>
              <p:nvPr/>
            </p:nvSpPr>
            <p:spPr>
              <a:xfrm>
                <a:off x="255300" y="2216004"/>
                <a:ext cx="8888700" cy="762294"/>
              </a:xfrm>
              <a:prstGeom prst="rect">
                <a:avLst/>
              </a:prstGeom>
              <a:noFill/>
              <a:ln>
                <a:noFill/>
              </a:ln>
            </p:spPr>
            <p:txBody>
              <a:bodyPr spcFirstLastPara="1" wrap="square" lIns="91425" tIns="91425" rIns="91425" bIns="91425" anchor="t" anchorCtr="0">
                <a:spAutoFit/>
              </a:bodyPr>
              <a:lstStyle/>
              <a:p>
                <a:pPr marL="457200" marR="0" lvl="0" indent="-34290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If we choose e small, for instance: e = 3. Suppose Alice send a message  (m is small) to Bob. Then, at this situation the cipher is </a:t>
                </a:r>
                <a:r>
                  <a:rPr kumimoji="0" lang="en-US" sz="1800" b="0" i="0" u="none" strike="noStrike" kern="0" cap="none" spc="0" normalizeH="0" baseline="0" noProof="0" dirty="0">
                    <a:ln>
                      <a:noFill/>
                    </a:ln>
                    <a:solidFill>
                      <a:srgbClr val="61B4F6">
                        <a:lumMod val="75000"/>
                      </a:srgbClr>
                    </a:solidFill>
                    <a:effectLst/>
                    <a:uLnTx/>
                    <a:uFillTx/>
                  </a:rPr>
                  <a:t>c = </a:t>
                </a:r>
                <a14:m>
                  <m:oMath xmlns:m="http://schemas.openxmlformats.org/officeDocument/2006/math">
                    <m:sSup>
                      <m:sSupPr>
                        <m:ctrlP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ctrlPr>
                      </m:sSupPr>
                      <m:e>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𝑚</m:t>
                        </m:r>
                      </m:e>
                      <m:sup>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3</m:t>
                        </m:r>
                      </m:sup>
                    </m:sSup>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m:t>
                    </m:r>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𝑚𝑜𝑑</m:t>
                    </m:r>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 </m:t>
                    </m:r>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𝑛</m:t>
                    </m:r>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m:t>
                    </m:r>
                  </m:oMath>
                </a14:m>
                <a:endParaRPr kumimoji="0" sz="1800" b="0" i="0" u="none" strike="noStrike" kern="0" cap="none" spc="0" normalizeH="0" baseline="0" noProof="0" dirty="0">
                  <a:ln>
                    <a:noFill/>
                  </a:ln>
                  <a:solidFill>
                    <a:sysClr val="windowText" lastClr="000000"/>
                  </a:solidFill>
                  <a:effectLst/>
                  <a:uLnTx/>
                  <a:uFillTx/>
                </a:endParaRPr>
              </a:p>
            </p:txBody>
          </p:sp>
        </mc:Choice>
        <mc:Fallback xmlns="">
          <p:sp>
            <p:nvSpPr>
              <p:cNvPr id="13" name="Google Shape;487;p60">
                <a:extLst>
                  <a:ext uri="{FF2B5EF4-FFF2-40B4-BE49-F238E27FC236}">
                    <a16:creationId xmlns:a16="http://schemas.microsoft.com/office/drawing/2014/main" id="{69D7ECB7-4BB2-048F-2F86-A85E840FCF21}"/>
                  </a:ext>
                </a:extLst>
              </p:cNvPr>
              <p:cNvSpPr txBox="1">
                <a:spLocks noRot="1" noChangeAspect="1" noMove="1" noResize="1" noEditPoints="1" noAdjustHandles="1" noChangeArrowheads="1" noChangeShapeType="1" noTextEdit="1"/>
              </p:cNvSpPr>
              <p:nvPr/>
            </p:nvSpPr>
            <p:spPr>
              <a:xfrm>
                <a:off x="255300" y="2216004"/>
                <a:ext cx="8888700" cy="762294"/>
              </a:xfrm>
              <a:prstGeom prst="rect">
                <a:avLst/>
              </a:prstGeom>
              <a:blipFill>
                <a:blip r:embed="rId2"/>
                <a:stretch>
                  <a:fillRect t="-3200" b="-2400"/>
                </a:stretch>
              </a:blipFill>
              <a:ln>
                <a:noFill/>
              </a:ln>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14" name="Google Shape;489;p60">
                <a:extLst>
                  <a:ext uri="{FF2B5EF4-FFF2-40B4-BE49-F238E27FC236}">
                    <a16:creationId xmlns:a16="http://schemas.microsoft.com/office/drawing/2014/main" id="{E5EA3F52-0E08-AF35-040B-0E497EF71ACE}"/>
                  </a:ext>
                </a:extLst>
              </p:cNvPr>
              <p:cNvSpPr txBox="1"/>
              <p:nvPr/>
            </p:nvSpPr>
            <p:spPr>
              <a:xfrm>
                <a:off x="255300" y="3367699"/>
                <a:ext cx="8888700" cy="864309"/>
              </a:xfrm>
              <a:prstGeom prst="rect">
                <a:avLst/>
              </a:prstGeom>
              <a:noFill/>
              <a:ln>
                <a:noFill/>
              </a:ln>
            </p:spPr>
            <p:txBody>
              <a:bodyPr spcFirstLastPara="1" wrap="square" lIns="91425" tIns="91425" rIns="91425" bIns="91425" anchor="t" anchorCtr="0">
                <a:spAutoFit/>
              </a:bodyPr>
              <a:lstStyle/>
              <a:p>
                <a:pPr marL="457200" marR="0" lvl="0" indent="-34290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Because m is small so that </a:t>
                </a:r>
                <a14:m>
                  <m:oMath xmlns:m="http://schemas.openxmlformats.org/officeDocument/2006/math">
                    <m:sSup>
                      <m:sSupPr>
                        <m:ctrlPr>
                          <a:rPr kumimoji="0" lang="ar-AE"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ctrlPr>
                      </m:sSupPr>
                      <m:e>
                        <m:r>
                          <a:rPr kumimoji="0" lang="ar-AE"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𝑚</m:t>
                        </m:r>
                      </m:e>
                      <m:sup>
                        <m:r>
                          <a:rPr kumimoji="0" lang="ar-AE"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3</m:t>
                        </m:r>
                      </m:sup>
                    </m:sSup>
                    <m:r>
                      <a:rPr kumimoji="0" lang="en-US" sz="1800" b="0" i="0" u="none" strike="noStrike" kern="0" cap="none" spc="0" normalizeH="0" baseline="0" noProof="0" smtClean="0">
                        <a:ln>
                          <a:noFill/>
                        </a:ln>
                        <a:solidFill>
                          <a:srgbClr val="61B4F6">
                            <a:lumMod val="75000"/>
                          </a:srgbClr>
                        </a:solidFill>
                        <a:effectLst/>
                        <a:uLnTx/>
                        <a:uFillTx/>
                        <a:latin typeface="Cambria Math" panose="02040503050406030204" pitchFamily="18" charset="0"/>
                      </a:rPr>
                      <m:t>&lt;</m:t>
                    </m:r>
                    <m:r>
                      <m:rPr>
                        <m:sty m:val="p"/>
                      </m:rPr>
                      <a:rPr kumimoji="0" lang="en-US" sz="1800" b="0" i="0" u="none" strike="noStrike" kern="0" cap="none" spc="0" normalizeH="0" baseline="0" noProof="0" smtClean="0">
                        <a:ln>
                          <a:noFill/>
                        </a:ln>
                        <a:solidFill>
                          <a:srgbClr val="61B4F6">
                            <a:lumMod val="75000"/>
                          </a:srgbClr>
                        </a:solidFill>
                        <a:effectLst/>
                        <a:uLnTx/>
                        <a:uFillTx/>
                        <a:latin typeface="Cambria Math" panose="02040503050406030204" pitchFamily="18" charset="0"/>
                      </a:rPr>
                      <m:t>n</m:t>
                    </m:r>
                  </m:oMath>
                </a14:m>
                <a:r>
                  <a:rPr kumimoji="0" lang="en-US" sz="1800" b="0" i="0" u="none" strike="noStrike" kern="0" cap="none" spc="0" normalizeH="0" baseline="0" noProof="0" dirty="0">
                    <a:ln>
                      <a:noFill/>
                    </a:ln>
                    <a:solidFill>
                      <a:sysClr val="windowText" lastClr="000000"/>
                    </a:solidFill>
                    <a:effectLst/>
                    <a:uLnTx/>
                    <a:uFillTx/>
                  </a:rPr>
                  <a:t> that mean the modulo operation not working </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then </a:t>
                </a:r>
                <a:r>
                  <a:rPr kumimoji="0" lang="en-US" sz="1800" b="0" i="0" u="none" strike="noStrike" kern="0" cap="none" spc="0" normalizeH="0" baseline="0" noProof="0" dirty="0">
                    <a:ln>
                      <a:noFill/>
                    </a:ln>
                    <a:solidFill>
                      <a:srgbClr val="61B4F6">
                        <a:lumMod val="75000"/>
                      </a:srgbClr>
                    </a:solidFill>
                    <a:effectLst/>
                    <a:uLnTx/>
                    <a:uFillTx/>
                  </a:rPr>
                  <a:t>m =</a:t>
                </a:r>
                <a:r>
                  <a:rPr kumimoji="0" lang="en-US" sz="1800" b="0" i="0" u="none" strike="noStrike" kern="0" cap="none" spc="0" normalizeH="0" baseline="0" noProof="0" dirty="0">
                    <a:ln>
                      <a:noFill/>
                    </a:ln>
                    <a:solidFill>
                      <a:sysClr val="windowText" lastClr="000000"/>
                    </a:solidFill>
                    <a:effectLst/>
                    <a:uLnTx/>
                    <a:uFillTx/>
                  </a:rPr>
                  <a:t> </a:t>
                </a:r>
                <a14:m>
                  <m:oMath xmlns:m="http://schemas.openxmlformats.org/officeDocument/2006/math">
                    <m:sSup>
                      <m:sSupPr>
                        <m:ctrlP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ctrlPr>
                      </m:sSupPr>
                      <m:e>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𝑐</m:t>
                        </m:r>
                      </m:e>
                      <m:sup>
                        <m:f>
                          <m:fPr>
                            <m:ctrlP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ctrlPr>
                          </m:fPr>
                          <m:num>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1</m:t>
                            </m:r>
                          </m:num>
                          <m:den>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3</m:t>
                            </m:r>
                          </m:den>
                        </m:f>
                      </m:sup>
                    </m:sSup>
                  </m:oMath>
                </a14:m>
                <a:endParaRPr kumimoji="0" sz="1800" b="0" i="0" u="none" strike="noStrike" kern="0" cap="none" spc="0" normalizeH="0" baseline="0" noProof="0" dirty="0">
                  <a:ln>
                    <a:noFill/>
                  </a:ln>
                  <a:solidFill>
                    <a:sysClr val="windowText" lastClr="000000"/>
                  </a:solidFill>
                  <a:effectLst/>
                  <a:uLnTx/>
                  <a:uFillTx/>
                </a:endParaRPr>
              </a:p>
            </p:txBody>
          </p:sp>
        </mc:Choice>
        <mc:Fallback xmlns="">
          <p:sp>
            <p:nvSpPr>
              <p:cNvPr id="14" name="Google Shape;489;p60">
                <a:extLst>
                  <a:ext uri="{FF2B5EF4-FFF2-40B4-BE49-F238E27FC236}">
                    <a16:creationId xmlns:a16="http://schemas.microsoft.com/office/drawing/2014/main" id="{E5EA3F52-0E08-AF35-040B-0E497EF71ACE}"/>
                  </a:ext>
                </a:extLst>
              </p:cNvPr>
              <p:cNvSpPr txBox="1">
                <a:spLocks noRot="1" noChangeAspect="1" noMove="1" noResize="1" noEditPoints="1" noAdjustHandles="1" noChangeArrowheads="1" noChangeShapeType="1" noTextEdit="1"/>
              </p:cNvSpPr>
              <p:nvPr/>
            </p:nvSpPr>
            <p:spPr>
              <a:xfrm>
                <a:off x="255300" y="3367699"/>
                <a:ext cx="8888700" cy="864309"/>
              </a:xfrm>
              <a:prstGeom prst="rect">
                <a:avLst/>
              </a:prstGeom>
              <a:blipFill>
                <a:blip r:embed="rId3"/>
                <a:stretch>
                  <a:fillRect l="-617" t="-2113" b="-2817"/>
                </a:stretch>
              </a:blipFill>
              <a:ln>
                <a:noFill/>
              </a:ln>
            </p:spPr>
            <p:txBody>
              <a:bodyPr/>
              <a:lstStyle/>
              <a:p>
                <a:r>
                  <a:rPr lang="en-ID">
                    <a:noFill/>
                  </a:rPr>
                  <a:t> </a:t>
                </a:r>
              </a:p>
            </p:txBody>
          </p:sp>
        </mc:Fallback>
      </mc:AlternateContent>
    </p:spTree>
    <p:extLst>
      <p:ext uri="{BB962C8B-B14F-4D97-AF65-F5344CB8AC3E}">
        <p14:creationId xmlns:p14="http://schemas.microsoft.com/office/powerpoint/2010/main" val="602922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25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0AF9CD-06D9-D7B3-7BC9-53C6B01CB074}"/>
              </a:ext>
            </a:extLst>
          </p:cNvPr>
          <p:cNvSpPr>
            <a:spLocks noGrp="1"/>
          </p:cNvSpPr>
          <p:nvPr>
            <p:ph type="title" idx="3"/>
          </p:nvPr>
        </p:nvSpPr>
        <p:spPr>
          <a:xfrm>
            <a:off x="0" y="115540"/>
            <a:ext cx="9144000" cy="592200"/>
          </a:xfrm>
        </p:spPr>
        <p:txBody>
          <a:bodyPr/>
          <a:lstStyle/>
          <a:p>
            <a:r>
              <a:rPr lang="en-US" dirty="0"/>
              <a:t>RECOVER m: plaintext AND e ARE SMALL</a:t>
            </a:r>
            <a:endParaRPr lang="en-ID" dirty="0"/>
          </a:p>
        </p:txBody>
      </p:sp>
      <p:sp>
        <p:nvSpPr>
          <p:cNvPr id="12" name="Google Shape;498;p61">
            <a:extLst>
              <a:ext uri="{FF2B5EF4-FFF2-40B4-BE49-F238E27FC236}">
                <a16:creationId xmlns:a16="http://schemas.microsoft.com/office/drawing/2014/main" id="{535029DF-F95C-29C3-6065-F1EA47AF8F7B}"/>
              </a:ext>
            </a:extLst>
          </p:cNvPr>
          <p:cNvSpPr txBox="1"/>
          <p:nvPr/>
        </p:nvSpPr>
        <p:spPr>
          <a:xfrm>
            <a:off x="0" y="707740"/>
            <a:ext cx="2417400" cy="553968"/>
          </a:xfrm>
          <a:prstGeom prst="rect">
            <a:avLst/>
          </a:prstGeom>
          <a:noFill/>
          <a:ln>
            <a:noFill/>
          </a:ln>
        </p:spPr>
        <p:txBody>
          <a:bodyPr spcFirstLastPara="1" wrap="square" lIns="91425" tIns="91425" rIns="91425" bIns="91425" anchor="t" anchorCtr="0">
            <a:spAutoFit/>
          </a:bodyPr>
          <a:lstStyle/>
          <a:p>
            <a:pPr marL="457200" indent="-355600">
              <a:buSzPts val="2000"/>
              <a:buFont typeface="Arial"/>
              <a:buChar char="❖"/>
            </a:pPr>
            <a:r>
              <a:rPr lang="en-US" sz="2400" b="1" dirty="0" err="1">
                <a:ln>
                  <a:solidFill>
                    <a:srgbClr val="000000">
                      <a:lumMod val="95000"/>
                      <a:lumOff val="5000"/>
                    </a:srgbClr>
                  </a:solidFill>
                </a:ln>
                <a:solidFill>
                  <a:srgbClr val="61B4F6">
                    <a:lumMod val="75000"/>
                  </a:srgbClr>
                </a:solidFill>
                <a:latin typeface="Concert One" pitchFamily="2" charset="0"/>
              </a:rPr>
              <a:t>Bruteforce</a:t>
            </a:r>
            <a:endParaRPr sz="2400" b="1" dirty="0">
              <a:ln>
                <a:solidFill>
                  <a:srgbClr val="000000">
                    <a:lumMod val="95000"/>
                    <a:lumOff val="5000"/>
                  </a:srgbClr>
                </a:solidFill>
              </a:ln>
              <a:solidFill>
                <a:srgbClr val="61B4F6">
                  <a:lumMod val="75000"/>
                </a:srgbClr>
              </a:solidFill>
              <a:latin typeface="Concert One" pitchFamily="2" charset="0"/>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4CB34A61-6CF2-891F-5335-654756D9C80A}"/>
                  </a:ext>
                </a:extLst>
              </p:cNvPr>
              <p:cNvSpPr txBox="1"/>
              <p:nvPr/>
            </p:nvSpPr>
            <p:spPr>
              <a:xfrm>
                <a:off x="480235" y="1406688"/>
                <a:ext cx="8183530" cy="2815964"/>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In RSA, c = </a:t>
                </a:r>
                <a14:m>
                  <m:oMath xmlns:m="http://schemas.openxmlformats.org/officeDocument/2006/math">
                    <m:sSup>
                      <m:sSupPr>
                        <m:ctrlP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𝑀</m:t>
                        </m:r>
                      </m:e>
                      <m:sup>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sup>
                    </m:sSup>
                  </m:oMath>
                </a14:m>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mod 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If both e and plaintext are small, ciphertext may exceed modulus only a little. In this situation </a:t>
                </a:r>
                <a14:m>
                  <m:oMath xmlns:m="http://schemas.openxmlformats.org/officeDocument/2006/math">
                    <m:sSup>
                      <m:sSupPr>
                        <m:ctrlP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ctrlPr>
                      </m:sSupPr>
                      <m:e>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𝑀</m:t>
                        </m:r>
                      </m:e>
                      <m:sup>
                        <m:r>
                          <a:rPr kumimoji="0" lang="en-US" sz="1800" b="0" i="1" u="none" strike="noStrike" kern="0" cap="none" spc="0" normalizeH="0" baseline="0" noProof="0" smtClean="0">
                            <a:ln>
                              <a:noFill/>
                            </a:ln>
                            <a:solidFill>
                              <a:srgbClr val="61B4F6">
                                <a:lumMod val="75000"/>
                              </a:srgbClr>
                            </a:solidFill>
                            <a:effectLst/>
                            <a:uLnTx/>
                            <a:uFillTx/>
                            <a:latin typeface="Cambria Math" panose="02040503050406030204" pitchFamily="18" charset="0"/>
                          </a:rPr>
                          <m:t>𝑒</m:t>
                        </m:r>
                      </m:sup>
                    </m:sSup>
                  </m:oMath>
                </a14:m>
                <a:r>
                  <a:rPr kumimoji="0" lang="en-US" sz="1800" b="0" i="0" u="none" strike="noStrike" kern="0" cap="none" spc="0" normalizeH="0" baseline="0" noProof="0" dirty="0">
                    <a:ln>
                      <a:noFill/>
                    </a:ln>
                    <a:solidFill>
                      <a:srgbClr val="FF0000"/>
                    </a:solidFill>
                    <a:effectLst/>
                    <a:uLnTx/>
                    <a:uFillTx/>
                    <a:latin typeface="Arial" panose="020B0604020202020204" pitchFamily="34" charset="0"/>
                  </a:rPr>
                  <a:t> </a:t>
                </a:r>
                <a:r>
                  <a:rPr kumimoji="0" lang="en-US" sz="1800" b="0" i="0" u="none" strike="noStrike" kern="0" cap="none" spc="0" normalizeH="0" baseline="0" noProof="0" dirty="0">
                    <a:ln>
                      <a:noFill/>
                    </a:ln>
                    <a:solidFill>
                      <a:srgbClr val="333333"/>
                    </a:solidFill>
                    <a:effectLst/>
                    <a:uLnTx/>
                    <a:uFillTx/>
                    <a:latin typeface="Arial" panose="020B0604020202020204" pitchFamily="34" charset="0"/>
                  </a:rPr>
                  <a:t>is barely larger than </a:t>
                </a:r>
                <a:r>
                  <a:rPr kumimoji="0" lang="en-US" sz="1800" b="0" i="0" u="none" strike="noStrike" kern="0" cap="none" spc="0" normalizeH="0" baseline="0" noProof="0" dirty="0">
                    <a:ln>
                      <a:noFill/>
                    </a:ln>
                    <a:solidFill>
                      <a:srgbClr val="61B4F6">
                        <a:lumMod val="75000"/>
                      </a:srgbClr>
                    </a:solidFill>
                    <a:effectLst/>
                    <a:uLnTx/>
                    <a:uFillTx/>
                    <a:latin typeface="Arial" panose="020B0604020202020204" pitchFamily="34" charset="0"/>
                  </a:rPr>
                  <a:t>n</a:t>
                </a:r>
                <a:r>
                  <a:rPr kumimoji="0" lang="en-US" sz="1800" b="0" i="0" u="none" strike="noStrike" kern="0" cap="none" spc="0" normalizeH="0" baseline="0" noProof="0" dirty="0">
                    <a:ln>
                      <a:noFill/>
                    </a:ln>
                    <a:solidFill>
                      <a:srgbClr val="333333"/>
                    </a:solidFill>
                    <a:effectLst/>
                    <a:uLnTx/>
                    <a:uFillTx/>
                    <a:latin typeface="Arial" panose="020B0604020202020204" pitchFamily="34" charset="0"/>
                  </a:rPr>
                  <a:t>.</a:t>
                </a:r>
                <a:endParaRPr kumimoji="0" lang="en-US" sz="1800" b="0" i="0" u="none" strike="noStrike" kern="0" cap="none" spc="0" normalizeH="0" baseline="0" noProof="0" dirty="0">
                  <a:ln>
                    <a:noFill/>
                  </a:ln>
                  <a:solidFill>
                    <a:sysClr val="windowText" lastClr="000000"/>
                  </a:solidFill>
                  <a:effectLst/>
                  <a:uLnTx/>
                  <a:uFillTx/>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We can also write </a:t>
                </a:r>
                <a14:m>
                  <m:oMath xmlns:m="http://schemas.openxmlformats.org/officeDocument/2006/math">
                    <m:sSup>
                      <m:sSupPr>
                        <m:ctrlP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m:t>
                    </m:r>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𝑡</m:t>
                    </m:r>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m:t>
                    </m:r>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𝑛</m:t>
                    </m:r>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m:t>
                    </m:r>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𝑐</m:t>
                    </m:r>
                    <m:r>
                      <a:rPr kumimoji="0" lang="en-US" sz="1800" b="0" i="0" u="none" strike="noStrike" kern="0" cap="none" spc="0" normalizeH="0" baseline="0" noProof="0" dirty="0" smtClean="0">
                        <a:ln>
                          <a:noFill/>
                        </a:ln>
                        <a:solidFill>
                          <a:sysClr val="windowText" lastClr="000000"/>
                        </a:solidFill>
                        <a:effectLst/>
                        <a:uLnTx/>
                        <a:uFillTx/>
                        <a:latin typeface="Cambria Math" panose="02040503050406030204" pitchFamily="18" charset="0"/>
                      </a:rPr>
                      <m:t>,</m:t>
                    </m:r>
                  </m:oMath>
                </a14:m>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so this mean that: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a:t>
                </a:r>
                <a14:m>
                  <m:oMath xmlns:m="http://schemas.openxmlformats.org/officeDocument/2006/math">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𝑀</m:t>
                    </m:r>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rad>
                      <m:radPr>
                        <m:ctrlP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radPr>
                      <m:deg>
                        <m:r>
                          <m:rPr>
                            <m:brk m:alnAt="7"/>
                          </m:rP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deg>
                      <m:e>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𝑡</m:t>
                        </m:r>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800" b="0" i="1" u="none" strike="noStrike" kern="0" cap="none" spc="0" normalizeH="0" baseline="0" noProof="0" smtClean="0">
                            <a:ln>
                              <a:noFill/>
                            </a:ln>
                            <a:solidFill>
                              <a:sysClr val="windowText" lastClr="000000"/>
                            </a:solidFill>
                            <a:effectLst/>
                            <a:uLnTx/>
                            <a:uFillTx/>
                            <a:latin typeface="Cambria Math" panose="02040503050406030204" pitchFamily="18" charset="0"/>
                          </a:rPr>
                          <m:t>𝑐</m:t>
                        </m:r>
                      </m:e>
                    </m:rad>
                    <m:r>
                      <a:rPr kumimoji="0" lang="en-US" sz="1800" b="0" i="0" u="none" strike="noStrike" kern="0" cap="none" spc="0" normalizeH="0" baseline="0" noProof="0" smtClean="0">
                        <a:ln>
                          <a:noFill/>
                        </a:ln>
                        <a:solidFill>
                          <a:sysClr val="windowText" lastClr="000000"/>
                        </a:solidFill>
                        <a:effectLst/>
                        <a:uLnTx/>
                        <a:uFillTx/>
                        <a:latin typeface="Cambria Math" panose="02040503050406030204" pitchFamily="18" charset="0"/>
                      </a:rPr>
                      <m:t>, </m:t>
                    </m:r>
                  </m:oMath>
                </a14:m>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t </a:t>
                </a:r>
                <a:r>
                  <a:rPr kumimoji="0" lang="en-ID" sz="1800" b="0" i="0" u="none" strike="noStrike" kern="0" cap="none" spc="0" normalizeH="0" baseline="0" noProof="0" dirty="0">
                    <a:ln>
                      <a:noFill/>
                    </a:ln>
                    <a:solidFill>
                      <a:sysClr val="windowText" lastClr="000000"/>
                    </a:solidFill>
                    <a:effectLst/>
                    <a:uLnTx/>
                    <a:uFillTx/>
                  </a:rPr>
                  <a:t>∈ N </a:t>
                </a: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(using gmpy2 library of Python)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It shouldn’t take long because </a:t>
                </a:r>
                <a14:m>
                  <m:oMath xmlns:m="http://schemas.openxmlformats.org/officeDocument/2006/math">
                    <m:sSup>
                      <m:sSupPr>
                        <m:ctrlP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r>
                      <a:rPr kumimoji="0" lang="en-US" sz="1800"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 </m:t>
                    </m:r>
                  </m:oMath>
                </a14:m>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only slightly larger than n</a:t>
                </a:r>
                <a:br>
                  <a:rPr kumimoji="0" lang="en-US" sz="1800" b="0" i="0" u="none" strike="noStrike" kern="0" cap="none" spc="0" normalizeH="0" baseline="0" noProof="0" dirty="0">
                    <a:ln>
                      <a:noFill/>
                    </a:ln>
                    <a:solidFill>
                      <a:sysClr val="windowText" lastClr="000000"/>
                    </a:solidFill>
                    <a:effectLst/>
                    <a:uLnTx/>
                    <a:uFillTx/>
                  </a:rPr>
                </a:br>
                <a:endParaRPr kumimoji="0" lang="en-ID"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sysClr val="windowText" lastClr="000000"/>
                  </a:solidFill>
                  <a:effectLst/>
                  <a:uLnTx/>
                  <a:uFillTx/>
                </a:endParaRPr>
              </a:p>
            </p:txBody>
          </p:sp>
        </mc:Choice>
        <mc:Fallback xmlns="">
          <p:sp>
            <p:nvSpPr>
              <p:cNvPr id="13" name="TextBox 12">
                <a:extLst>
                  <a:ext uri="{FF2B5EF4-FFF2-40B4-BE49-F238E27FC236}">
                    <a16:creationId xmlns:a16="http://schemas.microsoft.com/office/drawing/2014/main" id="{4CB34A61-6CF2-891F-5335-654756D9C80A}"/>
                  </a:ext>
                </a:extLst>
              </p:cNvPr>
              <p:cNvSpPr txBox="1">
                <a:spLocks noRot="1" noChangeAspect="1" noMove="1" noResize="1" noEditPoints="1" noAdjustHandles="1" noChangeArrowheads="1" noChangeShapeType="1" noTextEdit="1"/>
              </p:cNvSpPr>
              <p:nvPr/>
            </p:nvSpPr>
            <p:spPr>
              <a:xfrm>
                <a:off x="480235" y="1406688"/>
                <a:ext cx="8183530" cy="2815964"/>
              </a:xfrm>
              <a:prstGeom prst="rect">
                <a:avLst/>
              </a:prstGeom>
              <a:blipFill>
                <a:blip r:embed="rId2"/>
                <a:stretch>
                  <a:fillRect l="-522" t="-1299"/>
                </a:stretch>
              </a:blipFill>
            </p:spPr>
            <p:txBody>
              <a:bodyPr/>
              <a:lstStyle/>
              <a:p>
                <a:r>
                  <a:rPr lang="en-ID">
                    <a:noFill/>
                  </a:rPr>
                  <a:t> </a:t>
                </a:r>
              </a:p>
            </p:txBody>
          </p:sp>
        </mc:Fallback>
      </mc:AlternateContent>
    </p:spTree>
    <p:extLst>
      <p:ext uri="{BB962C8B-B14F-4D97-AF65-F5344CB8AC3E}">
        <p14:creationId xmlns:p14="http://schemas.microsoft.com/office/powerpoint/2010/main" val="3207078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250" fill="hold"/>
                                        <p:tgtEl>
                                          <p:spTgt spid="13"/>
                                        </p:tgtEl>
                                        <p:attrNameLst>
                                          <p:attrName>ppt_x</p:attrName>
                                        </p:attrNameLst>
                                      </p:cBhvr>
                                      <p:tavLst>
                                        <p:tav tm="0">
                                          <p:val>
                                            <p:strVal val="#ppt_x"/>
                                          </p:val>
                                        </p:tav>
                                        <p:tav tm="100000">
                                          <p:val>
                                            <p:strVal val="#ppt_x"/>
                                          </p:val>
                                        </p:tav>
                                      </p:tavLst>
                                    </p:anim>
                                    <p:anim calcmode="lin" valueType="num">
                                      <p:cBhvr additive="base">
                                        <p:cTn id="13" dur="2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18282D2-275D-6DA4-5367-660CAA0D5F45}"/>
              </a:ext>
            </a:extLst>
          </p:cNvPr>
          <p:cNvSpPr>
            <a:spLocks noGrp="1"/>
          </p:cNvSpPr>
          <p:nvPr>
            <p:ph type="title" idx="3"/>
          </p:nvPr>
        </p:nvSpPr>
        <p:spPr>
          <a:xfrm>
            <a:off x="0" y="218267"/>
            <a:ext cx="9144000" cy="592200"/>
          </a:xfrm>
        </p:spPr>
        <p:txBody>
          <a:bodyPr/>
          <a:lstStyle/>
          <a:p>
            <a:r>
              <a:rPr lang="en-US" dirty="0"/>
              <a:t>RECOVER m:  SAME e AND SMALL e</a:t>
            </a:r>
            <a:br>
              <a:rPr lang="en-US" dirty="0"/>
            </a:br>
            <a:endParaRPr lang="en-ID" dirty="0"/>
          </a:p>
        </p:txBody>
      </p:sp>
      <p:sp>
        <p:nvSpPr>
          <p:cNvPr id="12" name="Google Shape;504;p62">
            <a:extLst>
              <a:ext uri="{FF2B5EF4-FFF2-40B4-BE49-F238E27FC236}">
                <a16:creationId xmlns:a16="http://schemas.microsoft.com/office/drawing/2014/main" id="{812E3408-FE0E-3DF5-9B8A-B9A09E9DEE7C}"/>
              </a:ext>
            </a:extLst>
          </p:cNvPr>
          <p:cNvSpPr txBox="1"/>
          <p:nvPr/>
        </p:nvSpPr>
        <p:spPr>
          <a:xfrm>
            <a:off x="0" y="810467"/>
            <a:ext cx="4062600" cy="523190"/>
          </a:xfrm>
          <a:prstGeom prst="rect">
            <a:avLst/>
          </a:prstGeom>
          <a:noFill/>
          <a:ln>
            <a:noFill/>
          </a:ln>
        </p:spPr>
        <p:txBody>
          <a:bodyPr spcFirstLastPara="1" wrap="square" lIns="91425" tIns="91425" rIns="91425" bIns="91425" anchor="t" anchorCtr="0">
            <a:spAutoFit/>
          </a:bodyPr>
          <a:lstStyle/>
          <a:p>
            <a:pPr marL="457200" indent="-355600">
              <a:buSzPts val="2000"/>
              <a:buFont typeface="Arial"/>
              <a:buChar char="❖"/>
            </a:pPr>
            <a:r>
              <a:rPr lang="en-US" sz="2200" b="1" dirty="0" err="1">
                <a:ln>
                  <a:solidFill>
                    <a:srgbClr val="000000">
                      <a:lumMod val="95000"/>
                      <a:lumOff val="5000"/>
                    </a:srgbClr>
                  </a:solidFill>
                </a:ln>
                <a:solidFill>
                  <a:srgbClr val="61B4F6">
                    <a:lumMod val="75000"/>
                  </a:srgbClr>
                </a:solidFill>
                <a:latin typeface="Concert One" pitchFamily="2" charset="0"/>
              </a:rPr>
              <a:t>Hastad</a:t>
            </a:r>
            <a:r>
              <a:rPr lang="en-US" sz="2200" b="1" dirty="0">
                <a:ln>
                  <a:solidFill>
                    <a:srgbClr val="000000">
                      <a:lumMod val="95000"/>
                      <a:lumOff val="5000"/>
                    </a:srgbClr>
                  </a:solidFill>
                </a:ln>
                <a:solidFill>
                  <a:srgbClr val="61B4F6">
                    <a:lumMod val="75000"/>
                  </a:srgbClr>
                </a:solidFill>
                <a:latin typeface="Concert One" pitchFamily="2" charset="0"/>
              </a:rPr>
              <a:t> Broadcast Attack</a:t>
            </a:r>
            <a:endParaRPr sz="2200" b="1" dirty="0">
              <a:ln>
                <a:solidFill>
                  <a:srgbClr val="000000">
                    <a:lumMod val="95000"/>
                    <a:lumOff val="5000"/>
                  </a:srgbClr>
                </a:solidFill>
              </a:ln>
              <a:solidFill>
                <a:srgbClr val="61B4F6">
                  <a:lumMod val="75000"/>
                </a:srgbClr>
              </a:solidFill>
              <a:latin typeface="Concert One" pitchFamily="2" charset="0"/>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452C6E81-C797-B9AC-10D1-600CEB33E518}"/>
                  </a:ext>
                </a:extLst>
              </p:cNvPr>
              <p:cNvSpPr txBox="1"/>
              <p:nvPr/>
            </p:nvSpPr>
            <p:spPr>
              <a:xfrm>
                <a:off x="468824" y="1333657"/>
                <a:ext cx="8206352" cy="3493264"/>
              </a:xfrm>
              <a:prstGeom prst="rect">
                <a:avLst/>
              </a:prstGeom>
              <a:noFill/>
            </p:spPr>
            <p:txBody>
              <a:bodyPr wrap="square" rtlCol="0">
                <a:spAutoFit/>
              </a:bodyPr>
              <a:lstStyle/>
              <a:p>
                <a:pPr marL="285750" marR="0" lvl="0" indent="-285750" defTabSz="914400" eaLnBrk="1" fontAlgn="auto" latinLnBrk="0" hangingPunct="1">
                  <a:lnSpc>
                    <a:spcPct val="100000"/>
                  </a:lnSpc>
                  <a:spcBef>
                    <a:spcPts val="600"/>
                  </a:spcBef>
                  <a:spcAft>
                    <a:spcPts val="600"/>
                  </a:spcAft>
                  <a:buClrTx/>
                  <a:buSzTx/>
                  <a:buFont typeface="Wingdings" panose="05000000000000000000" pitchFamily="2" charset="2"/>
                  <a:buChar char="Ø"/>
                  <a:tabLst/>
                  <a:defRPr/>
                </a:pPr>
                <a:r>
                  <a:rPr kumimoji="0" lang="en-US" b="0" i="0" u="none" strike="noStrike" kern="0" cap="none" spc="0" normalizeH="0" baseline="0" noProof="0" dirty="0">
                    <a:ln>
                      <a:noFill/>
                    </a:ln>
                    <a:solidFill>
                      <a:sysClr val="windowText" lastClr="000000"/>
                    </a:solidFill>
                    <a:effectLst/>
                    <a:uLnTx/>
                    <a:uFillTx/>
                  </a:rPr>
                  <a:t>Suppose: one message got sent over three times and e does not change. From these conditions, we can extract the message.</a:t>
                </a:r>
              </a:p>
              <a:p>
                <a:pPr marL="285750" marR="0" lvl="0" indent="-285750" defTabSz="914400" eaLnBrk="1" fontAlgn="auto" latinLnBrk="0" hangingPunct="1">
                  <a:lnSpc>
                    <a:spcPct val="100000"/>
                  </a:lnSpc>
                  <a:spcBef>
                    <a:spcPts val="600"/>
                  </a:spcBef>
                  <a:spcAft>
                    <a:spcPts val="600"/>
                  </a:spcAft>
                  <a:buClrTx/>
                  <a:buSzTx/>
                  <a:buFont typeface="Wingdings" panose="05000000000000000000" pitchFamily="2" charset="2"/>
                  <a:buChar char="Ø"/>
                  <a:tabLst/>
                  <a:defRPr/>
                </a:pPr>
                <a:r>
                  <a:rPr kumimoji="0" lang="en-US" b="0" i="0" u="none" strike="noStrike" kern="0" cap="none" spc="0" normalizeH="0" baseline="0" noProof="0" dirty="0">
                    <a:ln>
                      <a:noFill/>
                    </a:ln>
                    <a:solidFill>
                      <a:sysClr val="windowText" lastClr="000000"/>
                    </a:solidFill>
                    <a:effectLst/>
                    <a:uLnTx/>
                    <a:uFillTx/>
                  </a:rPr>
                  <a:t>If user send it once times, attacker will not know what is it, but when user send message without e change. Attacker can expose text easily. By using RSA's encryption formula and matching the numbers to the formula, the attacker obtains three equations. Then, after solving the equations, the attacker could finally read the message.</a:t>
                </a:r>
              </a:p>
              <a:p>
                <a:pPr marL="285750" marR="0" lvl="0" indent="-285750" defTabSz="914400" eaLnBrk="1" fontAlgn="auto" latinLnBrk="0" hangingPunct="1">
                  <a:lnSpc>
                    <a:spcPct val="100000"/>
                  </a:lnSpc>
                  <a:spcBef>
                    <a:spcPts val="600"/>
                  </a:spcBef>
                  <a:spcAft>
                    <a:spcPts val="600"/>
                  </a:spcAft>
                  <a:buClrTx/>
                  <a:buSzTx/>
                  <a:buFont typeface="Wingdings" panose="05000000000000000000" pitchFamily="2" charset="2"/>
                  <a:buChar char="Ø"/>
                  <a:tabLst/>
                  <a:defRPr/>
                </a:pPr>
                <a:r>
                  <a:rPr kumimoji="0" lang="en-US" b="0" i="0" u="none" strike="noStrike" kern="0" cap="none" spc="0" normalizeH="0" baseline="0" noProof="0" dirty="0">
                    <a:ln>
                      <a:noFill/>
                    </a:ln>
                    <a:solidFill>
                      <a:sysClr val="windowText" lastClr="000000"/>
                    </a:solidFill>
                    <a:effectLst/>
                    <a:uLnTx/>
                    <a:uFillTx/>
                  </a:rPr>
                  <a:t>Our task is to solve the system of congruent equations: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sysClr val="windowText" lastClr="000000"/>
                    </a:solidFill>
                    <a:effectLst/>
                    <a:uLnTx/>
                    <a:uFillTx/>
                  </a:rPr>
                  <a:t>C1 = </a:t>
                </a:r>
                <a14:m>
                  <m:oMath xmlns:m="http://schemas.openxmlformats.org/officeDocument/2006/math">
                    <m:sSup>
                      <m:sSupPr>
                        <m:ctrlP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oMath>
                </a14:m>
                <a:r>
                  <a:rPr kumimoji="0" lang="en-US" b="0" i="0" u="none" strike="noStrike" kern="0" cap="none" spc="0" normalizeH="0" baseline="0" noProof="0" dirty="0">
                    <a:ln>
                      <a:noFill/>
                    </a:ln>
                    <a:solidFill>
                      <a:sysClr val="windowText" lastClr="000000"/>
                    </a:solidFill>
                    <a:effectLst/>
                    <a:uLnTx/>
                    <a:uFillTx/>
                  </a:rPr>
                  <a:t> mod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sub>
                    </m:sSub>
                  </m:oMath>
                </a14:m>
                <a:endParaRPr kumimoji="0" lang="en-US" b="0" i="0" u="none" strike="noStrike" kern="0" cap="none" spc="0" normalizeH="0" baseline="0" noProof="0" dirty="0">
                  <a:ln>
                    <a:noFill/>
                  </a:ln>
                  <a:solidFill>
                    <a:sysClr val="windowText" lastClr="000000"/>
                  </a:solidFill>
                  <a:effectLst/>
                  <a:uLnTx/>
                  <a:uFillTx/>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sysClr val="windowText" lastClr="000000"/>
                    </a:solidFill>
                    <a:effectLst/>
                    <a:uLnTx/>
                    <a:uFillTx/>
                  </a:rPr>
                  <a:t>C2 = </a:t>
                </a:r>
                <a14:m>
                  <m:oMath xmlns:m="http://schemas.openxmlformats.org/officeDocument/2006/math">
                    <m:sSup>
                      <m:sSupPr>
                        <m:ctrlP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oMath>
                </a14:m>
                <a:r>
                  <a:rPr kumimoji="0" lang="en-US" b="0" i="0" u="none" strike="noStrike" kern="0" cap="none" spc="0" normalizeH="0" baseline="0" noProof="0" dirty="0">
                    <a:ln>
                      <a:noFill/>
                    </a:ln>
                    <a:solidFill>
                      <a:sysClr val="windowText" lastClr="000000"/>
                    </a:solidFill>
                    <a:effectLst/>
                    <a:uLnTx/>
                    <a:uFillTx/>
                  </a:rPr>
                  <a:t> mod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2</m:t>
                        </m:r>
                      </m:sub>
                    </m:sSub>
                  </m:oMath>
                </a14:m>
                <a:endParaRPr kumimoji="0" lang="en-US" b="0" i="0" u="none" strike="noStrike" kern="0" cap="none" spc="0" normalizeH="0" baseline="0" noProof="0" dirty="0">
                  <a:ln>
                    <a:noFill/>
                  </a:ln>
                  <a:solidFill>
                    <a:sysClr val="windowText" lastClr="000000"/>
                  </a:solidFill>
                  <a:effectLst/>
                  <a:uLnTx/>
                  <a:uFillTx/>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sysClr val="windowText" lastClr="000000"/>
                    </a:solidFill>
                    <a:effectLst/>
                    <a:uLnTx/>
                    <a:uFillTx/>
                  </a:rPr>
                  <a:t>C3 = </a:t>
                </a:r>
                <a14:m>
                  <m:oMath xmlns:m="http://schemas.openxmlformats.org/officeDocument/2006/math">
                    <m:sSup>
                      <m:sSupPr>
                        <m:ctrlP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oMath>
                </a14:m>
                <a:r>
                  <a:rPr kumimoji="0" lang="en-US" b="0" i="0" u="none" strike="noStrike" kern="0" cap="none" spc="0" normalizeH="0" baseline="0" noProof="0" dirty="0">
                    <a:ln>
                      <a:noFill/>
                    </a:ln>
                    <a:solidFill>
                      <a:sysClr val="windowText" lastClr="000000"/>
                    </a:solidFill>
                    <a:effectLst/>
                    <a:uLnTx/>
                    <a:uFillTx/>
                  </a:rPr>
                  <a:t> mod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3</m:t>
                        </m:r>
                      </m:sub>
                    </m:sSub>
                  </m:oMath>
                </a14:m>
                <a:r>
                  <a:rPr kumimoji="0" lang="en-US" b="0" i="0" u="none" strike="noStrike" kern="0" cap="none" spc="0" normalizeH="0" baseline="0" noProof="0" dirty="0">
                    <a:ln>
                      <a:noFill/>
                    </a:ln>
                    <a:solidFill>
                      <a:sysClr val="windowText" lastClr="000000"/>
                    </a:solidFill>
                    <a:effectLst/>
                    <a:uLnTx/>
                    <a:uFillTx/>
                  </a:rPr>
                  <a:t> </a:t>
                </a: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en-US" b="0" i="0" u="none" strike="noStrike" kern="0" cap="none" spc="0" normalizeH="0" baseline="0" noProof="0" dirty="0">
                    <a:ln>
                      <a:noFill/>
                    </a:ln>
                    <a:solidFill>
                      <a:sysClr val="windowText" lastClr="000000"/>
                    </a:solidFill>
                    <a:effectLst/>
                    <a:uLnTx/>
                    <a:uFillTx/>
                  </a:rPr>
                  <a:t>Example:</a:t>
                </a:r>
              </a:p>
              <a:p>
                <a:pPr marL="0" marR="0" lvl="1" indent="0" defTabSz="914400" eaLnBrk="1" fontAlgn="auto" latinLnBrk="0" hangingPunct="1">
                  <a:lnSpc>
                    <a:spcPct val="100000"/>
                  </a:lnSpc>
                  <a:spcBef>
                    <a:spcPts val="0"/>
                  </a:spcBef>
                  <a:spcAft>
                    <a:spcPts val="0"/>
                  </a:spcAft>
                  <a:buClrTx/>
                  <a:buSzTx/>
                  <a:buFontTx/>
                  <a:buNone/>
                  <a:tabLst>
                    <a:tab pos="3052445" algn="l"/>
                  </a:tabLst>
                  <a:defRPr/>
                </a:pPr>
                <a:r>
                  <a:rPr kumimoji="0" lang="en-US" b="0" i="0" u="none" strike="noStrike" kern="0" cap="none" spc="0" normalizeH="0" baseline="0" noProof="0" dirty="0">
                    <a:ln>
                      <a:noFill/>
                    </a:ln>
                    <a:solidFill>
                      <a:sysClr val="windowText" lastClr="000000"/>
                    </a:solidFill>
                    <a:effectLst/>
                    <a:uLnTx/>
                    <a:uFillTx/>
                  </a:rPr>
                  <a:t>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𝑐</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sub>
                    </m:sSub>
                  </m:oMath>
                </a14:m>
                <a:r>
                  <a:rPr kumimoji="0" lang="en-US" b="0" i="0" u="none" strike="noStrike" kern="0" cap="none" spc="0" normalizeH="0" baseline="0" noProof="0" dirty="0">
                    <a:ln>
                      <a:noFill/>
                    </a:ln>
                    <a:solidFill>
                      <a:sysClr val="windowText" lastClr="000000"/>
                    </a:solidFill>
                    <a:effectLst/>
                    <a:uLnTx/>
                    <a:uFillTx/>
                  </a:rPr>
                  <a:t> = 3 ,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𝑐</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2</m:t>
                        </m:r>
                      </m:sub>
                    </m:sSub>
                  </m:oMath>
                </a14:m>
                <a:r>
                  <a:rPr kumimoji="0" lang="en-US" b="0" i="0" u="none" strike="noStrike" kern="0" cap="none" spc="0" normalizeH="0" baseline="0" noProof="0" dirty="0">
                    <a:ln>
                      <a:noFill/>
                    </a:ln>
                    <a:solidFill>
                      <a:sysClr val="windowText" lastClr="000000"/>
                    </a:solidFill>
                    <a:effectLst/>
                    <a:uLnTx/>
                    <a:uFillTx/>
                  </a:rPr>
                  <a:t> = 29 ,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𝑐</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3</m:t>
                        </m:r>
                      </m:sub>
                    </m:sSub>
                  </m:oMath>
                </a14:m>
                <a:r>
                  <a:rPr kumimoji="0" lang="en-US" b="0" i="0" u="none" strike="noStrike" kern="0" cap="none" spc="0" normalizeH="0" baseline="0" noProof="0" dirty="0">
                    <a:ln>
                      <a:noFill/>
                    </a:ln>
                    <a:solidFill>
                      <a:sysClr val="windowText" lastClr="000000"/>
                    </a:solidFill>
                    <a:effectLst/>
                    <a:uLnTx/>
                    <a:uFillTx/>
                  </a:rPr>
                  <a:t> = 14 with e = 3</a:t>
                </a:r>
              </a:p>
              <a:p>
                <a:pPr marL="0" marR="0" lvl="1" indent="0" defTabSz="914400" eaLnBrk="1" fontAlgn="auto" latinLnBrk="0" hangingPunct="1">
                  <a:lnSpc>
                    <a:spcPct val="100000"/>
                  </a:lnSpc>
                  <a:spcBef>
                    <a:spcPts val="0"/>
                  </a:spcBef>
                  <a:spcAft>
                    <a:spcPts val="0"/>
                  </a:spcAft>
                  <a:buClrTx/>
                  <a:buSzTx/>
                  <a:buFontTx/>
                  <a:buNone/>
                  <a:tabLst>
                    <a:tab pos="3052445" algn="l"/>
                  </a:tabLst>
                  <a:defRPr/>
                </a:pPr>
                <a:r>
                  <a:rPr kumimoji="0" lang="en-US" b="0" i="0" u="none" strike="noStrike" kern="0" cap="none" spc="0" normalizeH="0" baseline="0" noProof="0" dirty="0">
                    <a:ln>
                      <a:noFill/>
                    </a:ln>
                    <a:solidFill>
                      <a:sysClr val="windowText" lastClr="000000"/>
                    </a:solidFill>
                    <a:effectLst/>
                    <a:uLnTx/>
                    <a:uFillTx/>
                  </a:rPr>
                  <a:t>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sub>
                    </m:s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oMath>
                </a14:m>
                <a:r>
                  <a:rPr kumimoji="0" lang="en-US" b="0" i="0" u="none" strike="noStrike" kern="0" cap="none" spc="0" normalizeH="0" baseline="0" noProof="0" dirty="0">
                    <a:ln>
                      <a:noFill/>
                    </a:ln>
                    <a:solidFill>
                      <a:sysClr val="windowText" lastClr="000000"/>
                    </a:solidFill>
                    <a:effectLst/>
                    <a:uLnTx/>
                    <a:uFillTx/>
                  </a:rPr>
                  <a:t>=6,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2</m:t>
                        </m:r>
                      </m:sub>
                    </m:sSub>
                  </m:oMath>
                </a14:m>
                <a:r>
                  <a:rPr kumimoji="0" lang="en-US" b="0" i="0" u="none" strike="noStrike" kern="0" cap="none" spc="0" normalizeH="0" baseline="0" noProof="0" dirty="0">
                    <a:ln>
                      <a:noFill/>
                    </a:ln>
                    <a:solidFill>
                      <a:sysClr val="windowText" lastClr="000000"/>
                    </a:solidFill>
                    <a:effectLst/>
                    <a:uLnTx/>
                    <a:uFillTx/>
                  </a:rPr>
                  <a:t> = 35, </a:t>
                </a:r>
                <a14:m>
                  <m:oMath xmlns:m="http://schemas.openxmlformats.org/officeDocument/2006/math">
                    <m:sSub>
                      <m:sSub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e>
                      <m:sub>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3</m:t>
                        </m:r>
                      </m:sub>
                    </m:sSub>
                  </m:oMath>
                </a14:m>
                <a:r>
                  <a:rPr kumimoji="0" lang="en-US" b="0" i="0" u="none" strike="noStrike" kern="0" cap="none" spc="0" normalizeH="0" baseline="0" noProof="0" dirty="0">
                    <a:ln>
                      <a:noFill/>
                    </a:ln>
                    <a:solidFill>
                      <a:sysClr val="windowText" lastClr="000000"/>
                    </a:solidFill>
                    <a:effectLst/>
                    <a:uLnTx/>
                    <a:uFillTx/>
                  </a:rPr>
                  <a:t> =143</a:t>
                </a:r>
              </a:p>
              <a:p>
                <a:pPr marL="0" marR="0" lvl="1" indent="0" defTabSz="914400" eaLnBrk="1" fontAlgn="auto" latinLnBrk="0" hangingPunct="1">
                  <a:lnSpc>
                    <a:spcPct val="100000"/>
                  </a:lnSpc>
                  <a:spcBef>
                    <a:spcPts val="0"/>
                  </a:spcBef>
                  <a:spcAft>
                    <a:spcPts val="0"/>
                  </a:spcAft>
                  <a:buClrTx/>
                  <a:buSzTx/>
                  <a:buFontTx/>
                  <a:buNone/>
                  <a:tabLst>
                    <a:tab pos="3052445" algn="l"/>
                  </a:tabLst>
                  <a:defRPr/>
                </a:pPr>
                <a:r>
                  <a:rPr kumimoji="0" lang="en-US" b="0" i="0" u="none" strike="noStrike" kern="0" cap="none" spc="0" normalizeH="0" baseline="0" noProof="0" dirty="0">
                    <a:ln>
                      <a:noFill/>
                    </a:ln>
                    <a:solidFill>
                      <a:sysClr val="windowText" lastClr="000000"/>
                    </a:solidFill>
                    <a:effectLst/>
                    <a:uLnTx/>
                    <a:uFillTx/>
                  </a:rPr>
                  <a:t>	⇒ </a:t>
                </a:r>
                <a14:m>
                  <m:oMath xmlns:m="http://schemas.openxmlformats.org/officeDocument/2006/math">
                    <m:sSup>
                      <m:sSupPr>
                        <m:ctrlP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ctrlPr>
                      </m:sSupPr>
                      <m:e>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𝑀</m:t>
                        </m:r>
                      </m:e>
                      <m:sup>
                        <m:r>
                          <a:rPr kumimoji="0" lang="en-US" b="0" i="1" u="none" strike="noStrike" kern="0" cap="none" spc="0" normalizeH="0" baseline="0" noProof="0" dirty="0" smtClean="0">
                            <a:ln>
                              <a:noFill/>
                            </a:ln>
                            <a:solidFill>
                              <a:sysClr val="windowText" lastClr="000000"/>
                            </a:solidFill>
                            <a:effectLst/>
                            <a:uLnTx/>
                            <a:uFillTx/>
                            <a:latin typeface="Cambria Math" panose="02040503050406030204" pitchFamily="18" charset="0"/>
                          </a:rPr>
                          <m:t>𝑒</m:t>
                        </m:r>
                      </m:sup>
                    </m:sSup>
                  </m:oMath>
                </a14:m>
                <a:r>
                  <a:rPr kumimoji="0" lang="en-US" b="0" i="0" u="none" strike="noStrike" kern="0" cap="none" spc="0" normalizeH="0" baseline="0" noProof="0" dirty="0">
                    <a:ln>
                      <a:noFill/>
                    </a:ln>
                    <a:solidFill>
                      <a:sysClr val="windowText" lastClr="000000"/>
                    </a:solidFill>
                    <a:effectLst/>
                    <a:uLnTx/>
                    <a:uFillTx/>
                  </a:rPr>
                  <a:t> = 729  ⇒ M = 9</a:t>
                </a:r>
              </a:p>
            </p:txBody>
          </p:sp>
        </mc:Choice>
        <mc:Fallback xmlns="">
          <p:sp>
            <p:nvSpPr>
              <p:cNvPr id="13" name="TextBox 12">
                <a:extLst>
                  <a:ext uri="{FF2B5EF4-FFF2-40B4-BE49-F238E27FC236}">
                    <a16:creationId xmlns:a16="http://schemas.microsoft.com/office/drawing/2014/main" id="{452C6E81-C797-B9AC-10D1-600CEB33E518}"/>
                  </a:ext>
                </a:extLst>
              </p:cNvPr>
              <p:cNvSpPr txBox="1">
                <a:spLocks noRot="1" noChangeAspect="1" noMove="1" noResize="1" noEditPoints="1" noAdjustHandles="1" noChangeArrowheads="1" noChangeShapeType="1" noTextEdit="1"/>
              </p:cNvSpPr>
              <p:nvPr/>
            </p:nvSpPr>
            <p:spPr>
              <a:xfrm>
                <a:off x="468824" y="1333657"/>
                <a:ext cx="8206352" cy="3493264"/>
              </a:xfrm>
              <a:prstGeom prst="rect">
                <a:avLst/>
              </a:prstGeom>
              <a:blipFill>
                <a:blip r:embed="rId2"/>
                <a:stretch>
                  <a:fillRect l="-149" t="-349" b="-873"/>
                </a:stretch>
              </a:blipFill>
            </p:spPr>
            <p:txBody>
              <a:bodyPr/>
              <a:lstStyle/>
              <a:p>
                <a:r>
                  <a:rPr lang="en-ID">
                    <a:noFill/>
                  </a:rPr>
                  <a:t> </a:t>
                </a:r>
              </a:p>
            </p:txBody>
          </p:sp>
        </mc:Fallback>
      </mc:AlternateContent>
    </p:spTree>
    <p:extLst>
      <p:ext uri="{BB962C8B-B14F-4D97-AF65-F5344CB8AC3E}">
        <p14:creationId xmlns:p14="http://schemas.microsoft.com/office/powerpoint/2010/main" val="3348270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50" fill="hold"/>
                                        <p:tgtEl>
                                          <p:spTgt spid="12"/>
                                        </p:tgtEl>
                                        <p:attrNameLst>
                                          <p:attrName>ppt_x</p:attrName>
                                        </p:attrNameLst>
                                      </p:cBhvr>
                                      <p:tavLst>
                                        <p:tav tm="0">
                                          <p:val>
                                            <p:strVal val="#ppt_x"/>
                                          </p:val>
                                        </p:tav>
                                        <p:tav tm="100000">
                                          <p:val>
                                            <p:strVal val="#ppt_x"/>
                                          </p:val>
                                        </p:tav>
                                      </p:tavLst>
                                    </p:anim>
                                    <p:anim calcmode="lin" valueType="num">
                                      <p:cBhvr additive="base">
                                        <p:cTn id="8" dur="25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2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809816-73F6-7C17-1B27-D6FE24F8B6EB}"/>
              </a:ext>
            </a:extLst>
          </p:cNvPr>
          <p:cNvSpPr>
            <a:spLocks noGrp="1"/>
          </p:cNvSpPr>
          <p:nvPr>
            <p:ph type="title" idx="3"/>
          </p:nvPr>
        </p:nvSpPr>
        <p:spPr>
          <a:xfrm>
            <a:off x="720000" y="252133"/>
            <a:ext cx="7704000" cy="592200"/>
          </a:xfrm>
        </p:spPr>
        <p:txBody>
          <a:bodyPr/>
          <a:lstStyle/>
          <a:p>
            <a:r>
              <a:rPr lang="en-US" dirty="0"/>
              <a:t>RECOVER m: USING SAME n</a:t>
            </a:r>
            <a:br>
              <a:rPr lang="en-US" dirty="0"/>
            </a:br>
            <a:endParaRPr lang="en-ID" dirty="0"/>
          </a:p>
        </p:txBody>
      </p:sp>
      <p:sp>
        <p:nvSpPr>
          <p:cNvPr id="12" name="Google Shape;511;p63">
            <a:extLst>
              <a:ext uri="{FF2B5EF4-FFF2-40B4-BE49-F238E27FC236}">
                <a16:creationId xmlns:a16="http://schemas.microsoft.com/office/drawing/2014/main" id="{5C881214-BCCD-DB4A-B383-B1E3784F6D2D}"/>
              </a:ext>
            </a:extLst>
          </p:cNvPr>
          <p:cNvSpPr txBox="1"/>
          <p:nvPr/>
        </p:nvSpPr>
        <p:spPr>
          <a:xfrm>
            <a:off x="0" y="844333"/>
            <a:ext cx="3370881" cy="492402"/>
          </a:xfrm>
          <a:prstGeom prst="rect">
            <a:avLst/>
          </a:prstGeom>
          <a:noFill/>
          <a:ln>
            <a:noFill/>
          </a:ln>
        </p:spPr>
        <p:txBody>
          <a:bodyPr spcFirstLastPara="1" wrap="square" lIns="91425" tIns="45700" rIns="91425" bIns="45700" anchor="t" anchorCtr="0">
            <a:spAutoFit/>
          </a:bodyPr>
          <a:lstStyle/>
          <a:p>
            <a:pPr marL="457200" marR="0" lvl="0" indent="-457200" defTabSz="914400" eaLnBrk="1" fontAlgn="auto" latinLnBrk="0" hangingPunct="1">
              <a:lnSpc>
                <a:spcPct val="100000"/>
              </a:lnSpc>
              <a:spcBef>
                <a:spcPts val="0"/>
              </a:spcBef>
              <a:spcAft>
                <a:spcPts val="0"/>
              </a:spcAft>
              <a:buClrTx/>
              <a:buSzPts val="2600"/>
              <a:buFont typeface="Wingdings" panose="05000000000000000000" pitchFamily="2" charset="2"/>
              <a:buChar char="v"/>
              <a:tabLst/>
              <a:defRPr/>
            </a:pPr>
            <a:r>
              <a:rPr kumimoji="0" lang="en-US" sz="2600" b="1" i="0" u="none" strike="noStrike" kern="0" cap="none" spc="0" normalizeH="0" baseline="0" noProof="0" dirty="0">
                <a:ln>
                  <a:noFill/>
                </a:ln>
                <a:solidFill>
                  <a:srgbClr val="4472C4"/>
                </a:solidFill>
                <a:effectLst/>
                <a:uLnTx/>
                <a:uFillTx/>
                <a:latin typeface="Concert One"/>
                <a:ea typeface="Concert One"/>
                <a:cs typeface="Concert One"/>
                <a:sym typeface="Concert One"/>
              </a:rPr>
              <a:t>Common modulus</a:t>
            </a:r>
            <a:endParaRPr kumimoji="0" sz="1800" b="0" i="0" u="none" strike="noStrike" kern="0" cap="none" spc="0" normalizeH="0" baseline="0" noProof="0" dirty="0">
              <a:ln>
                <a:noFill/>
              </a:ln>
              <a:solidFill>
                <a:sysClr val="windowText" lastClr="000000"/>
              </a:solidFill>
              <a:effectLst/>
              <a:uLnTx/>
              <a:uFillTx/>
            </a:endParaRPr>
          </a:p>
        </p:txBody>
      </p:sp>
      <p:sp>
        <p:nvSpPr>
          <p:cNvPr id="13" name="Google Shape;513;p63">
            <a:extLst>
              <a:ext uri="{FF2B5EF4-FFF2-40B4-BE49-F238E27FC236}">
                <a16:creationId xmlns:a16="http://schemas.microsoft.com/office/drawing/2014/main" id="{73C726FB-2E9E-D662-22CB-C55496119939}"/>
              </a:ext>
            </a:extLst>
          </p:cNvPr>
          <p:cNvSpPr txBox="1"/>
          <p:nvPr/>
        </p:nvSpPr>
        <p:spPr>
          <a:xfrm>
            <a:off x="92989" y="1282859"/>
            <a:ext cx="8958021" cy="1177502"/>
          </a:xfrm>
          <a:prstGeom prst="rect">
            <a:avLst/>
          </a:prstGeom>
          <a:blipFill rotWithShape="1">
            <a:blip r:embed="rId3"/>
            <a:stretch>
              <a:fillRect l="-270" t="-1545"/>
            </a:stretch>
          </a:blip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 </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1B99E931-99D8-B1D1-FFA9-60D11E75E8D0}"/>
                  </a:ext>
                </a:extLst>
              </p:cNvPr>
              <p:cNvSpPr txBox="1"/>
              <p:nvPr/>
            </p:nvSpPr>
            <p:spPr>
              <a:xfrm>
                <a:off x="152400" y="2316875"/>
                <a:ext cx="8898610" cy="3157724"/>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1600" b="0" i="0" u="none" strike="noStrike" kern="0" cap="none" spc="0" normalizeH="0" baseline="0" noProof="0" dirty="0">
                    <a:ln>
                      <a:noFill/>
                    </a:ln>
                    <a:solidFill>
                      <a:sysClr val="windowText" lastClr="000000"/>
                    </a:solidFill>
                    <a:effectLst/>
                    <a:uLnTx/>
                    <a:uFillTx/>
                  </a:rPr>
                  <a:t>Algorithm:</a:t>
                </a:r>
                <a:endParaRPr kumimoji="0" lang="en-ID" sz="1600" b="0" i="0" u="none" strike="noStrike" kern="0" cap="none" spc="0" normalizeH="0" baseline="0" noProof="0" dirty="0">
                  <a:ln>
                    <a:noFill/>
                  </a:ln>
                  <a:solidFill>
                    <a:sysClr val="windowText" lastClr="000000"/>
                  </a:solidFill>
                  <a:effectLst/>
                  <a:uLnTx/>
                  <a:uFillTx/>
                </a:endParaRPr>
              </a:p>
              <a:p>
                <a:pPr marL="271780" marR="0" lvl="1" indent="-200025"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D" sz="1600" b="0" i="0" u="none" strike="noStrike" kern="0" cap="none" spc="0" normalizeH="0" baseline="0" noProof="0" dirty="0">
                    <a:ln>
                      <a:noFill/>
                    </a:ln>
                    <a:solidFill>
                      <a:sysClr val="windowText" lastClr="000000"/>
                    </a:solidFill>
                    <a:effectLst/>
                    <a:uLnTx/>
                    <a:uFillTx/>
                  </a:rPr>
                  <a:t>By using </a:t>
                </a:r>
                <a:r>
                  <a:rPr kumimoji="0" lang="en-ID" sz="1600" b="1" i="0" u="none" strike="noStrike" kern="0" cap="none" spc="0" normalizeH="0" baseline="0" noProof="0" dirty="0">
                    <a:ln>
                      <a:noFill/>
                    </a:ln>
                    <a:solidFill>
                      <a:srgbClr val="61B4F6">
                        <a:lumMod val="75000"/>
                      </a:srgbClr>
                    </a:solidFill>
                    <a:effectLst/>
                    <a:uLnTx/>
                    <a:uFillTx/>
                  </a:rPr>
                  <a:t>Extended Euclidean Algorithm</a:t>
                </a:r>
                <a:r>
                  <a:rPr kumimoji="0" lang="en-ID" sz="1600" b="0" i="0" u="none" strike="noStrike" kern="0" cap="none" spc="0" normalizeH="0" baseline="0" noProof="0" dirty="0">
                    <a:ln>
                      <a:noFill/>
                    </a:ln>
                    <a:solidFill>
                      <a:sysClr val="windowText" lastClr="000000"/>
                    </a:solidFill>
                    <a:effectLst/>
                    <a:uLnTx/>
                    <a:uFillTx/>
                  </a:rPr>
                  <a:t>, we can find u and v that satisfy the condition: </a:t>
                </a:r>
              </a:p>
              <a:p>
                <a:pPr marL="71755" marR="0" lvl="1" indent="0" algn="ctr" defTabSz="91440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kumimoji="0" lang="en-ID"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𝐴</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𝑢</m:t>
                    </m:r>
                    <m:r>
                      <a:rPr kumimoji="0" lang="en-US" sz="1600" b="0" i="0" u="none" strike="noStrike" kern="0" cap="none" spc="0" normalizeH="0" baseline="0" noProof="0" smtClean="0">
                        <a:ln>
                          <a:noFill/>
                        </a:ln>
                        <a:solidFill>
                          <a:sysClr val="windowText" lastClr="000000"/>
                        </a:solidFill>
                        <a:effectLst/>
                        <a:uLnTx/>
                        <a:uFillTx/>
                        <a:latin typeface="Cambria Math" panose="02040503050406030204" pitchFamily="18" charset="0"/>
                      </a:rPr>
                      <m:t>+</m:t>
                    </m:r>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𝐵</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𝑣</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oMath>
                </a14:m>
                <a:r>
                  <a:rPr kumimoji="0" lang="en-US" sz="1600" b="0" i="0" u="none" strike="noStrike" kern="0" cap="none" spc="0" normalizeH="0" baseline="0" noProof="0" dirty="0">
                    <a:ln>
                      <a:noFill/>
                    </a:ln>
                    <a:solidFill>
                      <a:sysClr val="windowText" lastClr="000000"/>
                    </a:solidFill>
                    <a:effectLst/>
                    <a:uLnTx/>
                    <a:uFillTx/>
                  </a:rPr>
                  <a:t> (*)</a:t>
                </a:r>
              </a:p>
              <a:p>
                <a:pPr marL="271780" marR="0" lvl="1" indent="-200025"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D" sz="1600" b="0" i="0" u="none" strike="noStrike" kern="0" cap="none" spc="0" normalizeH="0" baseline="0" noProof="0" dirty="0">
                    <a:ln>
                      <a:noFill/>
                    </a:ln>
                    <a:solidFill>
                      <a:sysClr val="windowText" lastClr="000000"/>
                    </a:solidFill>
                    <a:effectLst/>
                    <a:uLnTx/>
                    <a:uFillTx/>
                  </a:rPr>
                  <a:t>Then we can find message m: m = </a:t>
                </a:r>
                <a14:m>
                  <m:oMath xmlns:m="http://schemas.openxmlformats.org/officeDocument/2006/math">
                    <m:sSup>
                      <m:sSupPr>
                        <m:ctrlPr>
                          <a:rPr kumimoji="0" lang="en-ID"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𝐴</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𝑢</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 </m:t>
                        </m:r>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𝐵</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𝑣</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𝐴</m:t>
                                </m:r>
                              </m:sub>
                            </m:sSub>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e>
                      <m: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𝑢</m:t>
                        </m:r>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d>
                          <m:d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dPr>
                          <m:e>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𝐵</m:t>
                                    </m:r>
                                  </m:sub>
                                </m:sSub>
                              </m:sup>
                            </m:sSup>
                          </m:e>
                        </m:d>
                      </m:e>
                      <m: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𝑣</m:t>
                        </m:r>
                      </m:sup>
                    </m:sSup>
                  </m:oMath>
                </a14:m>
                <a:r>
                  <a:rPr kumimoji="0" lang="en-US" sz="1600" b="0" i="0" u="none" strike="noStrike" kern="0" cap="none" spc="0" normalizeH="0" baseline="0" noProof="0" dirty="0">
                    <a:ln>
                      <a:noFill/>
                    </a:ln>
                    <a:solidFill>
                      <a:sysClr val="windowText" lastClr="000000"/>
                    </a:solidFill>
                    <a:effectLst/>
                    <a:uLnTx/>
                    <a:uFillTx/>
                  </a:rPr>
                  <a:t> (1)</a:t>
                </a:r>
              </a:p>
              <a:p>
                <a:pPr marL="177800" marR="0" lvl="1" indent="-1079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D" sz="1600" b="0" i="0" u="none" strike="noStrike" kern="0" cap="none" spc="0" normalizeH="0" baseline="0" noProof="0" dirty="0">
                    <a:ln>
                      <a:noFill/>
                    </a:ln>
                    <a:solidFill>
                      <a:sysClr val="windowText" lastClr="000000"/>
                    </a:solidFill>
                    <a:effectLst/>
                    <a:uLnTx/>
                    <a:uFillTx/>
                  </a:rPr>
                  <a:t> And we’ve known that </a:t>
                </a:r>
                <a14:m>
                  <m:oMath xmlns:m="http://schemas.openxmlformats.org/officeDocument/2006/math">
                    <m:sSup>
                      <m:sSupPr>
                        <m:ctrlPr>
                          <a:rPr kumimoji="0" lang="en-ID"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sSub>
                          <m:sSubPr>
                            <m:ctrlPr>
                              <a:rPr kumimoji="0" lang="en-ID"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𝐴</m:t>
                            </m:r>
                          </m:sub>
                        </m:sSub>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𝑎𝑛𝑑</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e>
                      <m:sup>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𝐵</m:t>
                            </m:r>
                          </m:sub>
                        </m:sSub>
                      </m:sup>
                    </m:s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oMath>
                </a14:m>
                <a:r>
                  <a:rPr kumimoji="0" lang="en-ID" sz="1600" b="0" i="0" u="none" strike="noStrike" kern="0" cap="none" spc="0" normalizeH="0" baseline="0" noProof="0" dirty="0">
                    <a:ln>
                      <a:noFill/>
                    </a:ln>
                    <a:solidFill>
                      <a:sysClr val="windowText" lastClr="000000"/>
                    </a:solidFill>
                    <a:effectLst/>
                    <a:uLnTx/>
                    <a:uFillTx/>
                  </a:rPr>
                  <a:t>is the formula to create cipher c we’ve mentioned.</a:t>
                </a:r>
              </a:p>
              <a:p>
                <a:pPr marL="69850" lvl="1">
                  <a:buClrTx/>
                  <a:defRPr/>
                </a:pPr>
                <a:r>
                  <a:rPr kumimoji="0" lang="en-ID" sz="1600" b="0" i="0" u="none" strike="noStrike" kern="0" cap="none" spc="0" normalizeH="0" baseline="0" noProof="0" dirty="0">
                    <a:ln>
                      <a:noFill/>
                    </a:ln>
                    <a:solidFill>
                      <a:sysClr val="windowText" lastClr="000000"/>
                    </a:solidFill>
                    <a:effectLst/>
                    <a:uLnTx/>
                    <a:uFillTx/>
                  </a:rPr>
                  <a:t>So from (1)         </a:t>
                </a:r>
                <a:r>
                  <a:rPr kumimoji="0" lang="en-ID" sz="1600" b="0" i="0" u="none" strike="noStrike" kern="0" cap="none" spc="0" normalizeH="0" baseline="0" noProof="0" dirty="0">
                    <a:ln>
                      <a:noFill/>
                    </a:ln>
                    <a:solidFill>
                      <a:schemeClr val="bg1"/>
                    </a:solidFill>
                    <a:effectLst/>
                    <a:uLnTx/>
                    <a:uFillTx/>
                  </a:rPr>
                  <a:t>=&gt; </a:t>
                </a:r>
                <a14:m>
                  <m:oMath xmlns:m="http://schemas.openxmlformats.org/officeDocument/2006/math">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ctrlPr>
                      </m:sSupPr>
                      <m:e>
                        <m:sSup>
                          <m:sSup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bPr>
                              <m:e>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m:t>
                                </m:r>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𝑐</m:t>
                                </m:r>
                              </m:e>
                              <m:sub>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𝐴</m:t>
                                </m:r>
                              </m:sub>
                            </m:sSub>
                          </m:e>
                          <m:sup>
                            <m:sSub>
                              <m:sSub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bPr>
                              <m:e>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𝑒</m:t>
                                </m:r>
                              </m:e>
                              <m:sub>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𝐴</m:t>
                                </m:r>
                              </m:sub>
                            </m:sSub>
                          </m:sup>
                        </m:sSup>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m:t>
                        </m:r>
                      </m:e>
                      <m: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t>𝑢</m:t>
                        </m:r>
                      </m:sup>
                    </m:s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t>∗</m:t>
                    </m:r>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ctrlPr>
                      </m:sSupPr>
                      <m:e>
                        <m:sSup>
                          <m:sSup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bPr>
                              <m:e>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m:t>
                                </m:r>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𝑐</m:t>
                                </m:r>
                              </m:e>
                              <m:sub>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𝐵</m:t>
                                </m:r>
                              </m:sub>
                            </m:sSub>
                          </m:e>
                          <m:sup>
                            <m:sSub>
                              <m:sSubPr>
                                <m:ctrlP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bPr>
                              <m:e>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𝑒</m:t>
                                </m:r>
                              </m:e>
                              <m:sub>
                                <m:r>
                                  <a:rPr lang="en-US" sz="1600" i="1">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𝐵</m:t>
                                </m:r>
                              </m:sub>
                            </m:sSub>
                          </m:sup>
                        </m:sSup>
                        <m:r>
                          <a:rPr lang="en-US" sz="1600" b="0" i="1" smtClean="0">
                            <a:solidFill>
                              <a:schemeClr val="bg1"/>
                            </a:solidFill>
                            <a:latin typeface="Cambria Math" panose="02040503050406030204" pitchFamily="18" charset="0"/>
                            <a:ea typeface="Yu Mincho" panose="02020400000000000000" pitchFamily="18" charset="-128"/>
                            <a:cs typeface="Times New Roman" panose="02020603050405020304" pitchFamily="18" charset="0"/>
                          </a:rPr>
                          <m:t>)</m:t>
                        </m:r>
                      </m:e>
                      <m: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t>𝑣</m:t>
                        </m:r>
                      </m:sup>
                    </m:s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ea typeface="Yu Mincho" panose="02020400000000000000" pitchFamily="18" charset="-128"/>
                        <a:cs typeface="Times New Roman" panose="02020603050405020304" pitchFamily="18" charset="0"/>
                      </a:rPr>
                      <m:t>= </m:t>
                    </m:r>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pPr>
                      <m:e>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𝑚</m:t>
                            </m:r>
                          </m:e>
                          <m:sup>
                            <m:sSub>
                              <m:sSub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𝐴</m:t>
                                </m:r>
                              </m:sub>
                            </m:sSub>
                          </m:sup>
                        </m:s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m:t>
                        </m:r>
                      </m:e>
                      <m: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𝑢</m:t>
                        </m:r>
                      </m:sup>
                    </m:s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 </m:t>
                    </m:r>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pPr>
                      <m:e>
                        <m:d>
                          <m:d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dPr>
                          <m:e>
                            <m:sSup>
                              <m:sSup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𝑚</m:t>
                                </m:r>
                              </m:e>
                              <m:sup>
                                <m:sSub>
                                  <m:sSubPr>
                                    <m:ctrlP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𝐵</m:t>
                                    </m:r>
                                  </m:sub>
                                </m:sSub>
                              </m:sup>
                            </m:sSup>
                          </m:e>
                        </m:d>
                      </m:e>
                      <m:sup>
                        <m:r>
                          <a:rPr kumimoji="0" lang="en-US" sz="1600" b="0" i="1" u="none" strike="noStrike" kern="0" cap="none" spc="0" normalizeH="0" baseline="0" noProof="0" smtClean="0">
                            <a:ln>
                              <a:noFill/>
                            </a:ln>
                            <a:solidFill>
                              <a:schemeClr val="bg1"/>
                            </a:solidFill>
                            <a:effectLst/>
                            <a:uLnTx/>
                            <a:uFillTx/>
                            <a:latin typeface="Cambria Math" panose="02040503050406030204" pitchFamily="18" charset="0"/>
                          </a:rPr>
                          <m:t>𝑣</m:t>
                        </m:r>
                      </m:sup>
                    </m:sSup>
                  </m:oMath>
                </a14:m>
                <a:endParaRPr kumimoji="0" lang="en-US" sz="1600" b="0" i="0" u="none" strike="noStrike" kern="0" cap="none" spc="0" normalizeH="0" baseline="0" noProof="0" dirty="0">
                  <a:ln>
                    <a:noFill/>
                  </a:ln>
                  <a:solidFill>
                    <a:sysClr val="windowText" lastClr="000000"/>
                  </a:solidFill>
                  <a:effectLst/>
                  <a:uLnTx/>
                  <a:uFillTx/>
                </a:endParaRPr>
              </a:p>
              <a:p>
                <a:pPr marL="69850" marR="0" lvl="1"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                                                 </a:t>
                </a:r>
                <a14:m>
                  <m:oMath xmlns:m="http://schemas.openxmlformats.org/officeDocument/2006/math">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Sup>
                      <m:sSup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p>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𝐴</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𝑢</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sSub>
                          <m:sSub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e>
                          <m: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𝐵</m:t>
                            </m:r>
                          </m:sub>
                        </m:sSub>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𝑣</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sup>
                    </m:sSup>
                  </m:oMath>
                </a14:m>
                <a:endParaRPr kumimoji="0" lang="en-US" sz="1600" b="0" i="0" u="none" strike="noStrike" kern="0" cap="none" spc="0" normalizeH="0" baseline="0" noProof="0" dirty="0">
                  <a:ln>
                    <a:noFill/>
                  </a:ln>
                  <a:solidFill>
                    <a:sysClr val="windowText" lastClr="000000"/>
                  </a:solidFill>
                  <a:effectLst/>
                  <a:uLnTx/>
                  <a:uFillTx/>
                </a:endParaRPr>
              </a:p>
              <a:p>
                <a:pPr marL="69850" marR="0" lvl="1"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                                                 </a:t>
                </a:r>
                <a14:m>
                  <m:oMath xmlns:m="http://schemas.openxmlformats.org/officeDocument/2006/math">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𝑚𝑜𝑑</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 </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𝑛</m:t>
                    </m:r>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oMath>
                </a14:m>
                <a:endParaRPr kumimoji="0" lang="en-US" sz="1600" b="0" i="0" u="none" strike="noStrike" kern="0" cap="none" spc="0" normalizeH="0" baseline="0" noProof="0" dirty="0">
                  <a:ln>
                    <a:noFill/>
                  </a:ln>
                  <a:solidFill>
                    <a:sysClr val="windowText" lastClr="000000"/>
                  </a:solidFill>
                  <a:effectLst/>
                  <a:uLnTx/>
                  <a:uFillTx/>
                </a:endParaRPr>
              </a:p>
              <a:p>
                <a:pPr marL="69850" marR="0" lvl="1" indent="0" defTabSz="914400" eaLnBrk="1" fontAlgn="auto" latinLnBrk="0" hangingPunct="1">
                  <a:lnSpc>
                    <a:spcPct val="100000"/>
                  </a:lnSpc>
                  <a:spcBef>
                    <a:spcPts val="0"/>
                  </a:spcBef>
                  <a:spcAft>
                    <a:spcPts val="0"/>
                  </a:spcAft>
                  <a:buClrTx/>
                  <a:buSzTx/>
                  <a:buFontTx/>
                  <a:buNone/>
                  <a:tabLst/>
                  <a:defRPr/>
                </a:pPr>
                <a:r>
                  <a:rPr kumimoji="0" lang="en-ID" sz="1600" b="0" i="0" u="none" strike="noStrike" kern="0" cap="none" spc="0" normalizeH="0" baseline="0" noProof="0" dirty="0">
                    <a:ln>
                      <a:noFill/>
                    </a:ln>
                    <a:solidFill>
                      <a:sysClr val="windowText" lastClr="000000"/>
                    </a:solidFill>
                    <a:effectLst/>
                    <a:uLnTx/>
                    <a:uFillTx/>
                  </a:rPr>
                  <a:t>With (*) we finally recover m.</a:t>
                </a:r>
              </a:p>
              <a:p>
                <a:pPr marL="69850" marR="0" lvl="1" indent="0" defTabSz="914400" eaLnBrk="1" fontAlgn="auto" latinLnBrk="0" hangingPunct="1">
                  <a:lnSpc>
                    <a:spcPct val="100000"/>
                  </a:lnSpc>
                  <a:spcBef>
                    <a:spcPts val="0"/>
                  </a:spcBef>
                  <a:spcAft>
                    <a:spcPts val="0"/>
                  </a:spcAft>
                  <a:buClrTx/>
                  <a:buSzTx/>
                  <a:buFontTx/>
                  <a:buNone/>
                  <a:tabLst/>
                  <a:defRPr/>
                </a:pPr>
                <a:endParaRPr kumimoji="0" lang="en-ID" sz="1600" b="0" i="0" u="none" strike="noStrike" kern="0" cap="none" spc="0" normalizeH="0" baseline="0" noProof="0" dirty="0">
                  <a:ln>
                    <a:noFill/>
                  </a:ln>
                  <a:solidFill>
                    <a:sysClr val="windowText" lastClr="000000"/>
                  </a:solidFill>
                  <a:effectLst/>
                  <a:uLnTx/>
                  <a:uFillTx/>
                </a:endParaRPr>
              </a:p>
              <a:p>
                <a:pPr marL="69850" marR="0" lvl="1" indent="0" defTabSz="914400" eaLnBrk="1" fontAlgn="auto" latinLnBrk="0" hangingPunct="1">
                  <a:lnSpc>
                    <a:spcPct val="100000"/>
                  </a:lnSpc>
                  <a:spcBef>
                    <a:spcPts val="0"/>
                  </a:spcBef>
                  <a:spcAft>
                    <a:spcPts val="0"/>
                  </a:spcAft>
                  <a:buClrTx/>
                  <a:buSzTx/>
                  <a:buFontTx/>
                  <a:buNone/>
                  <a:tabLst/>
                  <a:defRPr/>
                </a:pPr>
                <a:r>
                  <a:rPr kumimoji="0" lang="en-ID" sz="1600" b="0" i="0" u="none" strike="noStrike" kern="0" cap="none" spc="0" normalizeH="0" baseline="0" noProof="0" dirty="0">
                    <a:ln>
                      <a:noFill/>
                    </a:ln>
                    <a:solidFill>
                      <a:sysClr val="windowText" lastClr="000000"/>
                    </a:solidFill>
                    <a:effectLst/>
                    <a:uLnTx/>
                    <a:uFillTx/>
                  </a:rPr>
                  <a:t>In this situation, we use gmp2 and </a:t>
                </a:r>
                <a:r>
                  <a:rPr kumimoji="0" lang="en-ID" sz="1600" b="0" i="0" u="none" strike="noStrike" kern="0" cap="none" spc="0" normalizeH="0" baseline="0" noProof="0" dirty="0" err="1">
                    <a:ln>
                      <a:noFill/>
                    </a:ln>
                    <a:solidFill>
                      <a:sysClr val="windowText" lastClr="000000"/>
                    </a:solidFill>
                    <a:effectLst/>
                    <a:uLnTx/>
                    <a:uFillTx/>
                  </a:rPr>
                  <a:t>Cryptodome</a:t>
                </a:r>
                <a:r>
                  <a:rPr kumimoji="0" lang="en-ID" sz="1600" b="0" i="0" u="none" strike="noStrike" kern="0" cap="none" spc="0" normalizeH="0" baseline="0" noProof="0" dirty="0">
                    <a:ln>
                      <a:noFill/>
                    </a:ln>
                    <a:solidFill>
                      <a:sysClr val="windowText" lastClr="000000"/>
                    </a:solidFill>
                    <a:effectLst/>
                    <a:uLnTx/>
                    <a:uFillTx/>
                  </a:rPr>
                  <a:t> library of Python to help us with calculation.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sysClr val="windowText" lastClr="000000"/>
                  </a:solidFill>
                  <a:effectLst/>
                  <a:uLnTx/>
                  <a:uFillTx/>
                </a:endParaRPr>
              </a:p>
            </p:txBody>
          </p:sp>
        </mc:Choice>
        <mc:Fallback xmlns="">
          <p:sp>
            <p:nvSpPr>
              <p:cNvPr id="14" name="TextBox 13">
                <a:extLst>
                  <a:ext uri="{FF2B5EF4-FFF2-40B4-BE49-F238E27FC236}">
                    <a16:creationId xmlns:a16="http://schemas.microsoft.com/office/drawing/2014/main" id="{1B99E931-99D8-B1D1-FFA9-60D11E75E8D0}"/>
                  </a:ext>
                </a:extLst>
              </p:cNvPr>
              <p:cNvSpPr txBox="1">
                <a:spLocks noRot="1" noChangeAspect="1" noMove="1" noResize="1" noEditPoints="1" noAdjustHandles="1" noChangeArrowheads="1" noChangeShapeType="1" noTextEdit="1"/>
              </p:cNvSpPr>
              <p:nvPr/>
            </p:nvSpPr>
            <p:spPr>
              <a:xfrm>
                <a:off x="152400" y="2316875"/>
                <a:ext cx="8898610" cy="3157724"/>
              </a:xfrm>
              <a:prstGeom prst="rect">
                <a:avLst/>
              </a:prstGeom>
              <a:blipFill>
                <a:blip r:embed="rId4"/>
                <a:stretch>
                  <a:fillRect l="-274" t="-579"/>
                </a:stretch>
              </a:blipFill>
            </p:spPr>
            <p:txBody>
              <a:bodyPr/>
              <a:lstStyle/>
              <a:p>
                <a:r>
                  <a:rPr lang="en-ID">
                    <a:noFill/>
                  </a:rPr>
                  <a:t> </a:t>
                </a:r>
              </a:p>
            </p:txBody>
          </p:sp>
        </mc:Fallback>
      </mc:AlternateContent>
    </p:spTree>
    <p:extLst>
      <p:ext uri="{BB962C8B-B14F-4D97-AF65-F5344CB8AC3E}">
        <p14:creationId xmlns:p14="http://schemas.microsoft.com/office/powerpoint/2010/main" val="3840301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25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sp>
        <p:nvSpPr>
          <p:cNvPr id="1035" name="Google Shape;1035;p4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2" name="TextBox 1">
            <a:extLst>
              <a:ext uri="{FF2B5EF4-FFF2-40B4-BE49-F238E27FC236}">
                <a16:creationId xmlns:a16="http://schemas.microsoft.com/office/drawing/2014/main" id="{0565F52F-34BC-195C-43CC-542D4DD2EE63}"/>
              </a:ext>
            </a:extLst>
          </p:cNvPr>
          <p:cNvSpPr txBox="1"/>
          <p:nvPr/>
        </p:nvSpPr>
        <p:spPr>
          <a:xfrm>
            <a:off x="0" y="1371421"/>
            <a:ext cx="9144000" cy="1200329"/>
          </a:xfrm>
          <a:prstGeom prst="rect">
            <a:avLst/>
          </a:prstGeom>
          <a:noFill/>
        </p:spPr>
        <p:txBody>
          <a:bodyPr wrap="square" rtlCol="0">
            <a:spAutoFit/>
          </a:bodyPr>
          <a:lstStyle/>
          <a:p>
            <a:r>
              <a:rPr lang="en-US" sz="2400" dirty="0">
                <a:latin typeface="Roboto" panose="02000000000000000000" pitchFamily="2" charset="0"/>
                <a:ea typeface="Roboto" panose="02000000000000000000" pitchFamily="2" charset="0"/>
              </a:rPr>
              <a:t>- Mumtaz, M., &amp; Ping, L. (2019). Forty years of attacks on the RSA cryptosystem: A brief survey. Journal of Discrete Mathematical Sciences and Cryptography, 22(1), 9-29.</a:t>
            </a:r>
          </a:p>
        </p:txBody>
      </p:sp>
      <p:sp>
        <p:nvSpPr>
          <p:cNvPr id="23" name="TextBox 22">
            <a:extLst>
              <a:ext uri="{FF2B5EF4-FFF2-40B4-BE49-F238E27FC236}">
                <a16:creationId xmlns:a16="http://schemas.microsoft.com/office/drawing/2014/main" id="{6E10327D-74D1-CB71-4635-0A77031D7848}"/>
              </a:ext>
            </a:extLst>
          </p:cNvPr>
          <p:cNvSpPr txBox="1"/>
          <p:nvPr/>
        </p:nvSpPr>
        <p:spPr>
          <a:xfrm>
            <a:off x="0" y="2980125"/>
            <a:ext cx="9144000" cy="830997"/>
          </a:xfrm>
          <a:prstGeom prst="rect">
            <a:avLst/>
          </a:prstGeom>
          <a:noFill/>
        </p:spPr>
        <p:txBody>
          <a:bodyPr wrap="square" rtlCol="0">
            <a:spAutoFit/>
          </a:bodyPr>
          <a:lstStyle/>
          <a:p>
            <a:pPr marL="342900" indent="-342900">
              <a:buFontTx/>
              <a:buChar char="-"/>
            </a:pPr>
            <a:r>
              <a:rPr lang="en-US" sz="2400" dirty="0">
                <a:latin typeface="Roboto" panose="02000000000000000000" pitchFamily="2" charset="0"/>
                <a:ea typeface="Roboto" panose="02000000000000000000" pitchFamily="2" charset="0"/>
              </a:rPr>
              <a:t>Christine Alar, Kyle Hansen, Cooper Young, (March 2021). </a:t>
            </a:r>
          </a:p>
          <a:p>
            <a:r>
              <a:rPr lang="en-US" sz="2400" dirty="0">
                <a:latin typeface="Roboto" panose="02000000000000000000" pitchFamily="2" charset="0"/>
                <a:ea typeface="Roboto" panose="02000000000000000000" pitchFamily="2" charset="0"/>
              </a:rPr>
              <a:t>Elliptic Curve Cryptography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35"/>
                                        </p:tgtEl>
                                        <p:attrNameLst>
                                          <p:attrName>style.visibility</p:attrName>
                                        </p:attrNameLst>
                                      </p:cBhvr>
                                      <p:to>
                                        <p:strVal val="visible"/>
                                      </p:to>
                                    </p:set>
                                    <p:animEffect transition="in" filter="fade">
                                      <p:cBhvr>
                                        <p:cTn id="7" dur="250"/>
                                        <p:tgtEl>
                                          <p:spTgt spid="1035"/>
                                        </p:tgtEl>
                                      </p:cBhvr>
                                    </p:animEffect>
                                    <p:anim calcmode="lin" valueType="num">
                                      <p:cBhvr>
                                        <p:cTn id="8" dur="250" fill="hold"/>
                                        <p:tgtEl>
                                          <p:spTgt spid="1035"/>
                                        </p:tgtEl>
                                        <p:attrNameLst>
                                          <p:attrName>ppt_x</p:attrName>
                                        </p:attrNameLst>
                                      </p:cBhvr>
                                      <p:tavLst>
                                        <p:tav tm="0">
                                          <p:val>
                                            <p:strVal val="#ppt_x"/>
                                          </p:val>
                                        </p:tav>
                                        <p:tav tm="100000">
                                          <p:val>
                                            <p:strVal val="#ppt_x"/>
                                          </p:val>
                                        </p:tav>
                                      </p:tavLst>
                                    </p:anim>
                                    <p:anim calcmode="lin" valueType="num">
                                      <p:cBhvr>
                                        <p:cTn id="9" dur="250" fill="hold"/>
                                        <p:tgtEl>
                                          <p:spTgt spid="103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50"/>
                                        <p:tgtEl>
                                          <p:spTgt spid="2"/>
                                        </p:tgtEl>
                                      </p:cBhvr>
                                    </p:animEffect>
                                    <p:anim calcmode="lin" valueType="num">
                                      <p:cBhvr>
                                        <p:cTn id="13" dur="250" fill="hold"/>
                                        <p:tgtEl>
                                          <p:spTgt spid="2"/>
                                        </p:tgtEl>
                                        <p:attrNameLst>
                                          <p:attrName>ppt_x</p:attrName>
                                        </p:attrNameLst>
                                      </p:cBhvr>
                                      <p:tavLst>
                                        <p:tav tm="0">
                                          <p:val>
                                            <p:strVal val="#ppt_x"/>
                                          </p:val>
                                        </p:tav>
                                        <p:tav tm="100000">
                                          <p:val>
                                            <p:strVal val="#ppt_x"/>
                                          </p:val>
                                        </p:tav>
                                      </p:tavLst>
                                    </p:anim>
                                    <p:anim calcmode="lin" valueType="num">
                                      <p:cBhvr>
                                        <p:cTn id="14" dur="25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250"/>
                                        <p:tgtEl>
                                          <p:spTgt spid="23"/>
                                        </p:tgtEl>
                                      </p:cBhvr>
                                    </p:animEffect>
                                    <p:anim calcmode="lin" valueType="num">
                                      <p:cBhvr>
                                        <p:cTn id="18" dur="250" fill="hold"/>
                                        <p:tgtEl>
                                          <p:spTgt spid="23"/>
                                        </p:tgtEl>
                                        <p:attrNameLst>
                                          <p:attrName>ppt_x</p:attrName>
                                        </p:attrNameLst>
                                      </p:cBhvr>
                                      <p:tavLst>
                                        <p:tav tm="0">
                                          <p:val>
                                            <p:strVal val="#ppt_x"/>
                                          </p:val>
                                        </p:tav>
                                        <p:tav tm="100000">
                                          <p:val>
                                            <p:strVal val="#ppt_x"/>
                                          </p:val>
                                        </p:tav>
                                      </p:tavLst>
                                    </p:anim>
                                    <p:anim calcmode="lin" valueType="num">
                                      <p:cBhvr>
                                        <p:cTn id="19" dur="25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5" grpId="0"/>
      <p:bldP spid="2" grpId="0"/>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2D23-2373-36E8-8513-80067729BA68}"/>
              </a:ext>
            </a:extLst>
          </p:cNvPr>
          <p:cNvSpPr>
            <a:spLocks noGrp="1"/>
          </p:cNvSpPr>
          <p:nvPr>
            <p:ph type="title"/>
          </p:nvPr>
        </p:nvSpPr>
        <p:spPr>
          <a:xfrm>
            <a:off x="258824" y="1008629"/>
            <a:ext cx="1609734" cy="427581"/>
          </a:xfrm>
        </p:spPr>
        <p:txBody>
          <a:bodyPr/>
          <a:lstStyle/>
          <a:p>
            <a:r>
              <a:rPr lang="en-US" sz="2000" dirty="0">
                <a:solidFill>
                  <a:srgbClr val="0070C0"/>
                </a:solidFill>
              </a:rPr>
              <a:t>Algorithm:</a:t>
            </a:r>
            <a:endParaRPr lang="en-ID" sz="2000" dirty="0">
              <a:solidFill>
                <a:srgbClr val="0070C0"/>
              </a:solidFill>
            </a:endParaRPr>
          </a:p>
        </p:txBody>
      </p:sp>
      <p:sp>
        <p:nvSpPr>
          <p:cNvPr id="4" name="Title 3">
            <a:extLst>
              <a:ext uri="{FF2B5EF4-FFF2-40B4-BE49-F238E27FC236}">
                <a16:creationId xmlns:a16="http://schemas.microsoft.com/office/drawing/2014/main" id="{9A0DCFEE-2BB5-A62E-03E5-F79533E9C5CD}"/>
              </a:ext>
            </a:extLst>
          </p:cNvPr>
          <p:cNvSpPr>
            <a:spLocks noGrp="1"/>
          </p:cNvSpPr>
          <p:nvPr>
            <p:ph type="title" idx="3"/>
          </p:nvPr>
        </p:nvSpPr>
        <p:spPr/>
        <p:txBody>
          <a:bodyPr/>
          <a:lstStyle/>
          <a:p>
            <a:r>
              <a:rPr lang="en-US" dirty="0"/>
              <a:t>Blinding attack</a:t>
            </a:r>
            <a:endParaRPr lang="en-ID" dirty="0"/>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00A13EB8-0211-88D6-1F65-4A49C7525E5F}"/>
                  </a:ext>
                </a:extLst>
              </p:cNvPr>
              <p:cNvSpPr txBox="1"/>
              <p:nvPr/>
            </p:nvSpPr>
            <p:spPr>
              <a:xfrm>
                <a:off x="473507" y="1469369"/>
                <a:ext cx="8424000" cy="3366947"/>
              </a:xfrm>
              <a:prstGeom prst="rect">
                <a:avLst/>
              </a:prstGeom>
              <a:noFill/>
            </p:spPr>
            <p:txBody>
              <a:bodyPr wrap="square" rtlCol="0">
                <a:spAutoFit/>
              </a:bodyPr>
              <a:lstStyle/>
              <a:p>
                <a:r>
                  <a:rPr lang="en-US" sz="1400" b="0" dirty="0">
                    <a:latin typeface="Roboto" panose="02000000000000000000" pitchFamily="2" charset="0"/>
                    <a:ea typeface="Roboto" panose="02000000000000000000" pitchFamily="2" charset="0"/>
                  </a:rPr>
                  <a:t>Attacker want to get the signature of victim over a message M which he/she refuse to sign. So instead of sending M, attacker will send “innocent looking” M’ to trick them sign without knowing what M’ do, which calculate as:</a:t>
                </a:r>
                <a:r>
                  <a:rPr lang="en-US" dirty="0">
                    <a:latin typeface="Roboto" panose="02000000000000000000" pitchFamily="2" charset="0"/>
                    <a:ea typeface="Roboto" panose="02000000000000000000" pitchFamily="2" charset="0"/>
                  </a:rPr>
                  <a:t> </a:t>
                </a:r>
              </a:p>
              <a:p>
                <a:pPr algn="ctr"/>
                <a:r>
                  <a:rPr lang="en-US" sz="1400" b="0" dirty="0">
                    <a:latin typeface="Roboto" panose="02000000000000000000" pitchFamily="2" charset="0"/>
                    <a:ea typeface="Roboto" panose="02000000000000000000" pitchFamily="2" charset="0"/>
                  </a:rPr>
                  <a:t>M’ = </a:t>
                </a:r>
                <a14:m>
                  <m:oMath xmlns:m="http://schemas.openxmlformats.org/officeDocument/2006/math">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𝑟</m:t>
                        </m:r>
                      </m:e>
                      <m:sup>
                        <m:r>
                          <a:rPr lang="en-US" sz="1400" b="0" i="1" smtClean="0">
                            <a:latin typeface="Cambria Math" panose="02040503050406030204" pitchFamily="18" charset="0"/>
                            <a:ea typeface="Roboto" panose="02000000000000000000" pitchFamily="2" charset="0"/>
                          </a:rPr>
                          <m:t>𝑒</m:t>
                        </m:r>
                      </m:sup>
                    </m:sSup>
                    <m:r>
                      <a:rPr lang="en-US" sz="1400" b="0" i="1" smtClean="0">
                        <a:latin typeface="Cambria Math" panose="02040503050406030204" pitchFamily="18" charset="0"/>
                        <a:ea typeface="Roboto" panose="02000000000000000000" pitchFamily="2" charset="0"/>
                      </a:rPr>
                      <m:t>𝑀</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𝑚𝑜𝑑</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𝑁</m:t>
                    </m:r>
                  </m:oMath>
                </a14:m>
                <a:endParaRPr lang="en-US" sz="1400" b="0" dirty="0">
                  <a:latin typeface="Roboto" panose="02000000000000000000" pitchFamily="2" charset="0"/>
                  <a:ea typeface="Roboto" panose="02000000000000000000" pitchFamily="2" charset="0"/>
                </a:endParaRPr>
              </a:p>
              <a:p>
                <a:r>
                  <a:rPr lang="en-ID" sz="1400" b="0" dirty="0">
                    <a:latin typeface="Roboto" panose="02000000000000000000" pitchFamily="2" charset="0"/>
                    <a:ea typeface="Roboto" panose="02000000000000000000" pitchFamily="2" charset="0"/>
                  </a:rPr>
                  <a:t>The difference between M and M’ is based on talent of the attacker. Then attacker will try to trick victims to sign M’. After signing, attacker will have: </a:t>
                </a:r>
              </a:p>
              <a:p>
                <a:pPr algn="ctr"/>
                <a:r>
                  <a:rPr lang="en-ID" sz="1400" b="0" dirty="0">
                    <a:latin typeface="Roboto" panose="02000000000000000000" pitchFamily="2" charset="0"/>
                    <a:ea typeface="Roboto" panose="02000000000000000000" pitchFamily="2" charset="0"/>
                  </a:rPr>
                  <a:t>S’ = </a:t>
                </a:r>
                <a14:m>
                  <m:oMath xmlns:m="http://schemas.openxmlformats.org/officeDocument/2006/math">
                    <m:sSup>
                      <m:sSupPr>
                        <m:ctrlPr>
                          <a:rPr lang="en-ID"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𝑀</m:t>
                        </m:r>
                        <m:r>
                          <a:rPr lang="en-US" sz="1400" b="0" i="1" smtClean="0">
                            <a:latin typeface="Cambria Math" panose="02040503050406030204" pitchFamily="18" charset="0"/>
                            <a:ea typeface="Roboto" panose="02000000000000000000" pitchFamily="2" charset="0"/>
                          </a:rPr>
                          <m:t>′</m:t>
                        </m:r>
                      </m:e>
                      <m:sup>
                        <m:r>
                          <a:rPr lang="en-US" sz="1400" b="0" i="1" smtClean="0">
                            <a:latin typeface="Cambria Math" panose="02040503050406030204" pitchFamily="18" charset="0"/>
                            <a:ea typeface="Roboto" panose="02000000000000000000" pitchFamily="2" charset="0"/>
                          </a:rPr>
                          <m:t>𝑑</m:t>
                        </m:r>
                      </m:sup>
                    </m:sSup>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𝑚𝑜𝑑</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𝑁</m:t>
                    </m:r>
                  </m:oMath>
                </a14:m>
                <a:r>
                  <a:rPr lang="en-ID" sz="1400" b="0" dirty="0">
                    <a:latin typeface="Roboto" panose="02000000000000000000" pitchFamily="2" charset="0"/>
                    <a:ea typeface="Roboto" panose="02000000000000000000" pitchFamily="2" charset="0"/>
                  </a:rPr>
                  <a:t> </a:t>
                </a:r>
              </a:p>
              <a:p>
                <a:r>
                  <a:rPr lang="en-ID" sz="1400" b="0" dirty="0">
                    <a:latin typeface="Roboto" panose="02000000000000000000" pitchFamily="2" charset="0"/>
                    <a:ea typeface="Roboto" panose="02000000000000000000" pitchFamily="2" charset="0"/>
                  </a:rPr>
                  <a:t>Then he will calculate: </a:t>
                </a:r>
              </a:p>
              <a:p>
                <a:pPr/>
                <a14:m>
                  <m:oMathPara xmlns:m="http://schemas.openxmlformats.org/officeDocument/2006/math">
                    <m:oMathParaPr>
                      <m:jc m:val="centerGroup"/>
                    </m:oMathParaPr>
                    <m:oMath xmlns:m="http://schemas.openxmlformats.org/officeDocument/2006/math">
                      <m:f>
                        <m:fPr>
                          <m:ctrlPr>
                            <a:rPr lang="en-ID" sz="1400" b="0" i="1" smtClean="0">
                              <a:latin typeface="Cambria Math" panose="02040503050406030204" pitchFamily="18" charset="0"/>
                              <a:ea typeface="Roboto" panose="02000000000000000000" pitchFamily="2" charset="0"/>
                            </a:rPr>
                          </m:ctrlPr>
                        </m:fPr>
                        <m:num>
                          <m:r>
                            <a:rPr lang="en-US" sz="1400" b="0" i="1" smtClean="0">
                              <a:latin typeface="Cambria Math" panose="02040503050406030204" pitchFamily="18" charset="0"/>
                              <a:ea typeface="Roboto" panose="02000000000000000000" pitchFamily="2" charset="0"/>
                            </a:rPr>
                            <m:t>𝑆</m:t>
                          </m:r>
                          <m:r>
                            <a:rPr lang="en-US" sz="1400" b="0" i="1" smtClean="0">
                              <a:latin typeface="Cambria Math" panose="02040503050406030204" pitchFamily="18" charset="0"/>
                              <a:ea typeface="Roboto" panose="02000000000000000000" pitchFamily="2" charset="0"/>
                            </a:rPr>
                            <m:t>′</m:t>
                          </m:r>
                        </m:num>
                        <m:den>
                          <m:r>
                            <a:rPr lang="en-US" sz="1400" b="0" i="1" smtClean="0">
                              <a:latin typeface="Cambria Math" panose="02040503050406030204" pitchFamily="18" charset="0"/>
                              <a:ea typeface="Roboto" panose="02000000000000000000" pitchFamily="2" charset="0"/>
                            </a:rPr>
                            <m:t>𝑟</m:t>
                          </m:r>
                        </m:den>
                      </m:f>
                      <m:r>
                        <a:rPr lang="en-US" sz="1400" b="0" i="1" smtClean="0">
                          <a:latin typeface="Cambria Math" panose="02040503050406030204" pitchFamily="18" charset="0"/>
                          <a:ea typeface="Roboto" panose="02000000000000000000" pitchFamily="2" charset="0"/>
                        </a:rPr>
                        <m:t>=</m:t>
                      </m:r>
                      <m:sSup>
                        <m:sSupPr>
                          <m:ctrlPr>
                            <a:rPr lang="en-US" sz="1400" b="0" i="1" smtClean="0">
                              <a:latin typeface="Cambria Math" panose="02040503050406030204" pitchFamily="18" charset="0"/>
                              <a:ea typeface="Roboto" panose="02000000000000000000" pitchFamily="2" charset="0"/>
                            </a:rPr>
                          </m:ctrlPr>
                        </m:sSupPr>
                        <m:e>
                          <m:d>
                            <m:dPr>
                              <m:ctrlPr>
                                <a:rPr lang="en-US" sz="1400" b="0" i="1" smtClean="0">
                                  <a:latin typeface="Cambria Math" panose="02040503050406030204" pitchFamily="18" charset="0"/>
                                  <a:ea typeface="Roboto" panose="02000000000000000000" pitchFamily="2" charset="0"/>
                                </a:rPr>
                              </m:ctrlPr>
                            </m:dPr>
                            <m:e>
                              <m:f>
                                <m:fPr>
                                  <m:ctrlPr>
                                    <a:rPr lang="en-US" sz="1400" b="0" i="1">
                                      <a:latin typeface="Cambria Math" panose="02040503050406030204" pitchFamily="18" charset="0"/>
                                      <a:ea typeface="Roboto" panose="02000000000000000000" pitchFamily="2" charset="0"/>
                                    </a:rPr>
                                  </m:ctrlPr>
                                </m:fPr>
                                <m:num>
                                  <m:r>
                                    <a:rPr lang="en-US" sz="1400" b="0" i="1" smtClean="0">
                                      <a:latin typeface="Cambria Math" panose="02040503050406030204" pitchFamily="18" charset="0"/>
                                      <a:ea typeface="Roboto" panose="02000000000000000000" pitchFamily="2" charset="0"/>
                                    </a:rPr>
                                    <m:t>𝑀</m:t>
                                  </m:r>
                                  <m:r>
                                    <a:rPr lang="en-US" sz="1400" b="0" i="1">
                                      <a:latin typeface="Cambria Math" panose="02040503050406030204" pitchFamily="18" charset="0"/>
                                      <a:ea typeface="Roboto" panose="02000000000000000000" pitchFamily="2" charset="0"/>
                                    </a:rPr>
                                    <m:t>∗</m:t>
                                  </m:r>
                                  <m:sSup>
                                    <m:sSupPr>
                                      <m:ctrlPr>
                                        <a:rPr lang="en-US" sz="1400" b="0" i="1">
                                          <a:latin typeface="Cambria Math" panose="02040503050406030204" pitchFamily="18" charset="0"/>
                                          <a:ea typeface="Roboto" panose="02000000000000000000" pitchFamily="2" charset="0"/>
                                        </a:rPr>
                                      </m:ctrlPr>
                                    </m:sSupPr>
                                    <m:e>
                                      <m:r>
                                        <a:rPr lang="en-US" sz="1400" b="0" i="1">
                                          <a:latin typeface="Cambria Math" panose="02040503050406030204" pitchFamily="18" charset="0"/>
                                          <a:ea typeface="Roboto" panose="02000000000000000000" pitchFamily="2" charset="0"/>
                                        </a:rPr>
                                        <m:t>𝑟</m:t>
                                      </m:r>
                                    </m:e>
                                    <m:sup>
                                      <m:r>
                                        <a:rPr lang="en-US" sz="1400" b="0" i="1">
                                          <a:latin typeface="Cambria Math" panose="02040503050406030204" pitchFamily="18" charset="0"/>
                                          <a:ea typeface="Roboto" panose="02000000000000000000" pitchFamily="2" charset="0"/>
                                        </a:rPr>
                                        <m:t>𝑒</m:t>
                                      </m:r>
                                    </m:sup>
                                  </m:sSup>
                                </m:num>
                                <m:den>
                                  <m:r>
                                    <a:rPr lang="en-US" sz="1400" b="0" i="1">
                                      <a:latin typeface="Cambria Math" panose="02040503050406030204" pitchFamily="18" charset="0"/>
                                      <a:ea typeface="Roboto" panose="02000000000000000000" pitchFamily="2" charset="0"/>
                                    </a:rPr>
                                    <m:t>𝑟</m:t>
                                  </m:r>
                                </m:den>
                              </m:f>
                              <m:r>
                                <a:rPr lang="en-US" sz="1400" b="0" i="1" smtClean="0">
                                  <a:latin typeface="Cambria Math" panose="02040503050406030204" pitchFamily="18" charset="0"/>
                                  <a:ea typeface="Roboto" panose="02000000000000000000" pitchFamily="2" charset="0"/>
                                </a:rPr>
                                <m:t> </m:t>
                              </m:r>
                            </m:e>
                          </m:d>
                        </m:e>
                        <m:sup>
                          <m:r>
                            <a:rPr lang="en-US" sz="1400" b="0" i="1" smtClean="0">
                              <a:latin typeface="Cambria Math" panose="02040503050406030204" pitchFamily="18" charset="0"/>
                              <a:ea typeface="Roboto" panose="02000000000000000000" pitchFamily="2" charset="0"/>
                            </a:rPr>
                            <m:t>𝑑</m:t>
                          </m:r>
                        </m:sup>
                      </m:sSup>
                      <m:r>
                        <a:rPr lang="en-US" sz="1400" b="0" i="0" smtClean="0">
                          <a:latin typeface="Cambria Math" panose="02040503050406030204" pitchFamily="18" charset="0"/>
                          <a:ea typeface="Roboto" panose="02000000000000000000" pitchFamily="2" charset="0"/>
                        </a:rPr>
                        <m:t>=</m:t>
                      </m:r>
                      <m:d>
                        <m:dPr>
                          <m:ctrlPr>
                            <a:rPr lang="en-US" sz="1400" b="0" i="1" smtClean="0">
                              <a:latin typeface="Cambria Math" panose="02040503050406030204" pitchFamily="18" charset="0"/>
                              <a:ea typeface="Roboto" panose="02000000000000000000" pitchFamily="2" charset="0"/>
                            </a:rPr>
                          </m:ctrlPr>
                        </m:dPr>
                        <m:e>
                          <m:f>
                            <m:fPr>
                              <m:ctrlPr>
                                <a:rPr lang="en-US" sz="1400" b="0" i="1" smtClean="0">
                                  <a:latin typeface="Cambria Math" panose="02040503050406030204" pitchFamily="18" charset="0"/>
                                  <a:ea typeface="Roboto" panose="02000000000000000000" pitchFamily="2" charset="0"/>
                                </a:rPr>
                              </m:ctrlPr>
                            </m:fPr>
                            <m:num>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𝑟</m:t>
                                  </m:r>
                                </m:e>
                                <m:sup>
                                  <m:r>
                                    <a:rPr lang="en-US" sz="1400" b="0" i="1" smtClean="0">
                                      <a:latin typeface="Cambria Math" panose="02040503050406030204" pitchFamily="18" charset="0"/>
                                      <a:ea typeface="Roboto" panose="02000000000000000000" pitchFamily="2" charset="0"/>
                                    </a:rPr>
                                    <m:t>𝑒𝑑</m:t>
                                  </m:r>
                                </m:sup>
                              </m:sSup>
                              <m:r>
                                <a:rPr lang="en-US" sz="1400" b="0" i="1" smtClean="0">
                                  <a:latin typeface="Cambria Math" panose="02040503050406030204" pitchFamily="18" charset="0"/>
                                  <a:ea typeface="Roboto" panose="02000000000000000000" pitchFamily="2" charset="0"/>
                                </a:rPr>
                                <m:t>∗</m:t>
                              </m:r>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𝑀</m:t>
                                  </m:r>
                                </m:e>
                                <m:sup>
                                  <m:r>
                                    <a:rPr lang="en-US" sz="1400" b="0" i="1" smtClean="0">
                                      <a:latin typeface="Cambria Math" panose="02040503050406030204" pitchFamily="18" charset="0"/>
                                      <a:ea typeface="Roboto" panose="02000000000000000000" pitchFamily="2" charset="0"/>
                                    </a:rPr>
                                    <m:t>𝑑</m:t>
                                  </m:r>
                                </m:sup>
                              </m:sSup>
                            </m:num>
                            <m:den>
                              <m:r>
                                <a:rPr lang="en-US" sz="1400" b="0" i="1" smtClean="0">
                                  <a:latin typeface="Cambria Math" panose="02040503050406030204" pitchFamily="18" charset="0"/>
                                  <a:ea typeface="Roboto" panose="02000000000000000000" pitchFamily="2" charset="0"/>
                                </a:rPr>
                                <m:t>𝑟</m:t>
                              </m:r>
                            </m:den>
                          </m:f>
                        </m:e>
                      </m:d>
                      <m:r>
                        <a:rPr lang="en-US" sz="1400" b="0" i="1" smtClean="0">
                          <a:latin typeface="Cambria Math" panose="02040503050406030204" pitchFamily="18" charset="0"/>
                          <a:ea typeface="Roboto" panose="02000000000000000000" pitchFamily="2" charset="0"/>
                        </a:rPr>
                        <m:t>=</m:t>
                      </m:r>
                      <m:d>
                        <m:dPr>
                          <m:ctrlPr>
                            <a:rPr lang="en-US" sz="1400" b="0" i="1" smtClean="0">
                              <a:latin typeface="Cambria Math" panose="02040503050406030204" pitchFamily="18" charset="0"/>
                              <a:ea typeface="Roboto" panose="02000000000000000000" pitchFamily="2" charset="0"/>
                            </a:rPr>
                          </m:ctrlPr>
                        </m:dPr>
                        <m:e>
                          <m:f>
                            <m:fPr>
                              <m:ctrlPr>
                                <a:rPr lang="en-US" sz="1400" b="0" i="1" smtClean="0">
                                  <a:latin typeface="Cambria Math" panose="02040503050406030204" pitchFamily="18" charset="0"/>
                                  <a:ea typeface="Roboto" panose="02000000000000000000" pitchFamily="2" charset="0"/>
                                </a:rPr>
                              </m:ctrlPr>
                            </m:fPr>
                            <m:num>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𝑟</m:t>
                                  </m:r>
                                </m:e>
                                <m:sup>
                                  <m:r>
                                    <a:rPr lang="en-US" sz="1400" b="0" i="1" smtClean="0">
                                      <a:latin typeface="Cambria Math" panose="02040503050406030204" pitchFamily="18" charset="0"/>
                                      <a:ea typeface="Roboto" panose="02000000000000000000" pitchFamily="2" charset="0"/>
                                    </a:rPr>
                                    <m:t>1</m:t>
                                  </m:r>
                                </m:sup>
                              </m:sSup>
                              <m:r>
                                <a:rPr lang="en-US" sz="1400" b="0" i="1" smtClean="0">
                                  <a:latin typeface="Cambria Math" panose="02040503050406030204" pitchFamily="18" charset="0"/>
                                  <a:ea typeface="Roboto" panose="02000000000000000000" pitchFamily="2" charset="0"/>
                                </a:rPr>
                                <m:t>∗</m:t>
                              </m:r>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𝑀</m:t>
                                  </m:r>
                                </m:e>
                                <m:sup>
                                  <m:r>
                                    <a:rPr lang="en-US" sz="1400" b="0" i="1" smtClean="0">
                                      <a:latin typeface="Cambria Math" panose="02040503050406030204" pitchFamily="18" charset="0"/>
                                      <a:ea typeface="Roboto" panose="02000000000000000000" pitchFamily="2" charset="0"/>
                                    </a:rPr>
                                    <m:t>𝑑</m:t>
                                  </m:r>
                                </m:sup>
                              </m:sSup>
                            </m:num>
                            <m:den>
                              <m:r>
                                <a:rPr lang="en-US" sz="1400" b="0" i="1" smtClean="0">
                                  <a:latin typeface="Cambria Math" panose="02040503050406030204" pitchFamily="18" charset="0"/>
                                  <a:ea typeface="Roboto" panose="02000000000000000000" pitchFamily="2" charset="0"/>
                                </a:rPr>
                                <m:t>𝑟</m:t>
                              </m:r>
                            </m:den>
                          </m:f>
                        </m:e>
                      </m:d>
                      <m:r>
                        <a:rPr lang="en-US" sz="1400" b="0" i="1" smtClean="0">
                          <a:latin typeface="Cambria Math" panose="02040503050406030204" pitchFamily="18" charset="0"/>
                          <a:ea typeface="Roboto" panose="02000000000000000000" pitchFamily="2" charset="0"/>
                        </a:rPr>
                        <m:t>=</m:t>
                      </m:r>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𝑀</m:t>
                          </m:r>
                        </m:e>
                        <m:sup>
                          <m:r>
                            <a:rPr lang="en-US" sz="1400" b="0" i="1" smtClean="0">
                              <a:latin typeface="Cambria Math" panose="02040503050406030204" pitchFamily="18" charset="0"/>
                              <a:ea typeface="Roboto" panose="02000000000000000000" pitchFamily="2" charset="0"/>
                            </a:rPr>
                            <m:t>𝑑</m:t>
                          </m:r>
                        </m:sup>
                      </m:sSup>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𝑚𝑜𝑑</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𝑁</m:t>
                      </m:r>
                    </m:oMath>
                  </m:oMathPara>
                </a14:m>
                <a:br>
                  <a:rPr lang="en-ID" sz="1400" b="0" dirty="0">
                    <a:latin typeface="Roboto" panose="02000000000000000000" pitchFamily="2" charset="0"/>
                    <a:ea typeface="Roboto" panose="02000000000000000000" pitchFamily="2" charset="0"/>
                  </a:rPr>
                </a:br>
                <a:r>
                  <a:rPr lang="en-ID" sz="1400" b="0" dirty="0">
                    <a:latin typeface="Roboto" panose="02000000000000000000" pitchFamily="2" charset="0"/>
                    <a:ea typeface="Roboto" panose="02000000000000000000" pitchFamily="2" charset="0"/>
                  </a:rPr>
                  <a:t>The result of calculating is exactly the signed message M. </a:t>
                </a:r>
                <a:br>
                  <a:rPr lang="en-ID" sz="1400" b="0" dirty="0">
                    <a:latin typeface="Roboto" panose="02000000000000000000" pitchFamily="2" charset="0"/>
                    <a:ea typeface="Roboto" panose="02000000000000000000" pitchFamily="2" charset="0"/>
                  </a:rPr>
                </a:br>
                <a:r>
                  <a:rPr lang="en-ID" sz="1400" b="0" dirty="0">
                    <a:latin typeface="Roboto" panose="02000000000000000000" pitchFamily="2" charset="0"/>
                    <a:ea typeface="Roboto" panose="02000000000000000000" pitchFamily="2" charset="0"/>
                  </a:rPr>
                  <a:t>Verifying process will compare: </a:t>
                </a:r>
                <a14:m>
                  <m:oMath xmlns:m="http://schemas.openxmlformats.org/officeDocument/2006/math">
                    <m:sSup>
                      <m:sSupPr>
                        <m:ctrlPr>
                          <a:rPr lang="en-US" sz="1400" b="0" i="1" smtClean="0">
                            <a:latin typeface="Cambria Math" panose="02040503050406030204" pitchFamily="18" charset="0"/>
                            <a:ea typeface="Roboto" panose="02000000000000000000" pitchFamily="2" charset="0"/>
                          </a:rPr>
                        </m:ctrlPr>
                      </m:sSupPr>
                      <m:e>
                        <m:d>
                          <m:dPr>
                            <m:ctrlPr>
                              <a:rPr lang="en-US" sz="1400" b="0" i="1">
                                <a:latin typeface="Cambria Math" panose="02040503050406030204" pitchFamily="18" charset="0"/>
                                <a:ea typeface="Roboto" panose="02000000000000000000" pitchFamily="2" charset="0"/>
                              </a:rPr>
                            </m:ctrlPr>
                          </m:dPr>
                          <m:e>
                            <m:f>
                              <m:fPr>
                                <m:ctrlPr>
                                  <a:rPr lang="en-ID" sz="1400" b="0" i="1">
                                    <a:latin typeface="Cambria Math" panose="02040503050406030204" pitchFamily="18" charset="0"/>
                                    <a:ea typeface="Roboto" panose="02000000000000000000" pitchFamily="2" charset="0"/>
                                  </a:rPr>
                                </m:ctrlPr>
                              </m:fPr>
                              <m:num>
                                <m:sSup>
                                  <m:sSupPr>
                                    <m:ctrlPr>
                                      <a:rPr lang="en-US" sz="1400" b="0" i="1">
                                        <a:latin typeface="Cambria Math" panose="02040503050406030204" pitchFamily="18" charset="0"/>
                                        <a:ea typeface="Roboto" panose="02000000000000000000" pitchFamily="2" charset="0"/>
                                      </a:rPr>
                                    </m:ctrlPr>
                                  </m:sSupPr>
                                  <m:e>
                                    <m:r>
                                      <a:rPr lang="en-US" sz="1400" b="0" i="1">
                                        <a:latin typeface="Cambria Math" panose="02040503050406030204" pitchFamily="18" charset="0"/>
                                        <a:ea typeface="Roboto" panose="02000000000000000000" pitchFamily="2" charset="0"/>
                                      </a:rPr>
                                      <m:t>𝑆</m:t>
                                    </m:r>
                                  </m:e>
                                  <m:sup>
                                    <m:r>
                                      <a:rPr lang="en-US" sz="1400" b="0" i="1">
                                        <a:latin typeface="Cambria Math" panose="02040503050406030204" pitchFamily="18" charset="0"/>
                                        <a:ea typeface="Roboto" panose="02000000000000000000" pitchFamily="2" charset="0"/>
                                      </a:rPr>
                                      <m:t>′</m:t>
                                    </m:r>
                                  </m:sup>
                                </m:sSup>
                              </m:num>
                              <m:den>
                                <m:r>
                                  <a:rPr lang="en-US" sz="1400" b="0" i="1">
                                    <a:latin typeface="Cambria Math" panose="02040503050406030204" pitchFamily="18" charset="0"/>
                                    <a:ea typeface="Roboto" panose="02000000000000000000" pitchFamily="2" charset="0"/>
                                  </a:rPr>
                                  <m:t>𝑟</m:t>
                                </m:r>
                              </m:den>
                            </m:f>
                          </m:e>
                        </m:d>
                      </m:e>
                      <m:sup>
                        <m:r>
                          <a:rPr lang="en-US" sz="1400" b="0" i="1" smtClean="0">
                            <a:latin typeface="Cambria Math" panose="02040503050406030204" pitchFamily="18" charset="0"/>
                            <a:ea typeface="Roboto" panose="02000000000000000000" pitchFamily="2" charset="0"/>
                          </a:rPr>
                          <m:t>𝑒</m:t>
                        </m:r>
                      </m:sup>
                    </m:sSup>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𝑚𝑜𝑑</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𝑁</m:t>
                    </m:r>
                  </m:oMath>
                </a14:m>
                <a:r>
                  <a:rPr lang="en-ID" sz="1400" b="0" dirty="0">
                    <a:latin typeface="Roboto" panose="02000000000000000000" pitchFamily="2" charset="0"/>
                    <a:ea typeface="Roboto" panose="02000000000000000000" pitchFamily="2" charset="0"/>
                  </a:rPr>
                  <a:t> and </a:t>
                </a:r>
                <a14:m>
                  <m:oMath xmlns:m="http://schemas.openxmlformats.org/officeDocument/2006/math">
                    <m:sSup>
                      <m:sSupPr>
                        <m:ctrlPr>
                          <a:rPr lang="en-US"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𝑀</m:t>
                        </m:r>
                      </m:e>
                      <m:sup>
                        <m:r>
                          <a:rPr lang="en-US" sz="1400" b="0" i="1">
                            <a:latin typeface="Cambria Math" panose="02040503050406030204" pitchFamily="18" charset="0"/>
                            <a:ea typeface="Roboto" panose="02000000000000000000" pitchFamily="2" charset="0"/>
                          </a:rPr>
                          <m:t>𝑒</m:t>
                        </m:r>
                      </m:sup>
                    </m:sSup>
                    <m:r>
                      <a:rPr lang="en-US" sz="1400" b="0" i="1">
                        <a:latin typeface="Cambria Math" panose="02040503050406030204" pitchFamily="18" charset="0"/>
                        <a:ea typeface="Roboto" panose="02000000000000000000" pitchFamily="2" charset="0"/>
                      </a:rPr>
                      <m:t> </m:t>
                    </m:r>
                    <m:r>
                      <a:rPr lang="en-US" sz="1400" b="0" i="1">
                        <a:latin typeface="Cambria Math" panose="02040503050406030204" pitchFamily="18" charset="0"/>
                        <a:ea typeface="Roboto" panose="02000000000000000000" pitchFamily="2" charset="0"/>
                      </a:rPr>
                      <m:t>𝑚𝑜𝑑</m:t>
                    </m:r>
                    <m:r>
                      <a:rPr lang="en-US" sz="1400" b="0" i="1">
                        <a:latin typeface="Cambria Math" panose="02040503050406030204" pitchFamily="18" charset="0"/>
                        <a:ea typeface="Roboto" panose="02000000000000000000" pitchFamily="2" charset="0"/>
                      </a:rPr>
                      <m:t> </m:t>
                    </m:r>
                    <m:r>
                      <a:rPr lang="en-US" sz="1400" b="0" i="1">
                        <a:latin typeface="Cambria Math" panose="02040503050406030204" pitchFamily="18" charset="0"/>
                        <a:ea typeface="Roboto" panose="02000000000000000000" pitchFamily="2" charset="0"/>
                      </a:rPr>
                      <m:t>𝑁</m:t>
                    </m:r>
                  </m:oMath>
                </a14:m>
                <a:r>
                  <a:rPr lang="en-ID" sz="1400" b="0" dirty="0">
                    <a:latin typeface="Roboto" panose="02000000000000000000" pitchFamily="2" charset="0"/>
                    <a:ea typeface="Roboto" panose="02000000000000000000" pitchFamily="2" charset="0"/>
                  </a:rPr>
                  <a:t>. </a:t>
                </a:r>
                <a:br>
                  <a:rPr lang="en-ID" sz="1400" b="0" dirty="0">
                    <a:latin typeface="Roboto" panose="02000000000000000000" pitchFamily="2" charset="0"/>
                    <a:ea typeface="Roboto" panose="02000000000000000000" pitchFamily="2" charset="0"/>
                  </a:rPr>
                </a:br>
                <a:r>
                  <a:rPr lang="en-ID" sz="1400" b="0" dirty="0">
                    <a:latin typeface="Roboto" panose="02000000000000000000" pitchFamily="2" charset="0"/>
                    <a:ea typeface="Roboto" panose="02000000000000000000" pitchFamily="2" charset="0"/>
                  </a:rPr>
                  <a:t>They are probably the same because </a:t>
                </a:r>
                <a14:m>
                  <m:oMath xmlns:m="http://schemas.openxmlformats.org/officeDocument/2006/math">
                    <m:sSup>
                      <m:sSupPr>
                        <m:ctrlPr>
                          <a:rPr lang="en-ID" sz="1400" b="0" i="1" smtClean="0">
                            <a:latin typeface="Cambria Math" panose="02040503050406030204" pitchFamily="18" charset="0"/>
                            <a:ea typeface="Roboto" panose="02000000000000000000" pitchFamily="2" charset="0"/>
                          </a:rPr>
                        </m:ctrlPr>
                      </m:sSupPr>
                      <m:e>
                        <m:r>
                          <a:rPr lang="en-US" sz="1400" b="0" i="1" smtClean="0">
                            <a:latin typeface="Cambria Math" panose="02040503050406030204" pitchFamily="18" charset="0"/>
                            <a:ea typeface="Roboto" panose="02000000000000000000" pitchFamily="2" charset="0"/>
                          </a:rPr>
                          <m:t>(</m:t>
                        </m:r>
                        <m:r>
                          <a:rPr lang="en-US" sz="1400" b="0" i="1" smtClean="0">
                            <a:latin typeface="Cambria Math" panose="02040503050406030204" pitchFamily="18" charset="0"/>
                            <a:ea typeface="Roboto" panose="02000000000000000000" pitchFamily="2" charset="0"/>
                          </a:rPr>
                          <m:t>𝑚</m:t>
                        </m:r>
                        <m:r>
                          <a:rPr lang="en-US" sz="1400" b="0" i="1" smtClean="0">
                            <a:latin typeface="Cambria Math" panose="02040503050406030204" pitchFamily="18" charset="0"/>
                            <a:ea typeface="Roboto" panose="02000000000000000000" pitchFamily="2" charset="0"/>
                          </a:rPr>
                          <m:t>)</m:t>
                        </m:r>
                      </m:e>
                      <m:sup>
                        <m:r>
                          <a:rPr lang="en-US" sz="1400" b="0" i="1" smtClean="0">
                            <a:latin typeface="Cambria Math" panose="02040503050406030204" pitchFamily="18" charset="0"/>
                            <a:ea typeface="Roboto" panose="02000000000000000000" pitchFamily="2" charset="0"/>
                          </a:rPr>
                          <m:t>𝑑𝑒</m:t>
                        </m:r>
                      </m:sup>
                    </m:sSup>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𝑚𝑜𝑑</m:t>
                    </m:r>
                    <m:r>
                      <a:rPr lang="en-US" sz="1400" b="0" i="1" smtClean="0">
                        <a:latin typeface="Cambria Math" panose="02040503050406030204" pitchFamily="18" charset="0"/>
                        <a:ea typeface="Roboto" panose="02000000000000000000" pitchFamily="2" charset="0"/>
                      </a:rPr>
                      <m:t> </m:t>
                    </m:r>
                    <m:r>
                      <a:rPr lang="en-US" sz="1400" b="0" i="1" smtClean="0">
                        <a:latin typeface="Cambria Math" panose="02040503050406030204" pitchFamily="18" charset="0"/>
                        <a:ea typeface="Roboto" panose="02000000000000000000" pitchFamily="2" charset="0"/>
                      </a:rPr>
                      <m:t>𝑁</m:t>
                    </m:r>
                  </m:oMath>
                </a14:m>
                <a:r>
                  <a:rPr lang="en-ID" sz="1400" b="0" dirty="0">
                    <a:latin typeface="Roboto" panose="02000000000000000000" pitchFamily="2" charset="0"/>
                    <a:ea typeface="Roboto" panose="02000000000000000000" pitchFamily="2" charset="0"/>
                  </a:rPr>
                  <a:t> = m mod N</a:t>
                </a:r>
                <a:br>
                  <a:rPr lang="en-ID" sz="1400" b="0" dirty="0">
                    <a:latin typeface="Roboto" panose="02000000000000000000" pitchFamily="2" charset="0"/>
                    <a:ea typeface="Roboto" panose="02000000000000000000" pitchFamily="2" charset="0"/>
                  </a:rPr>
                </a:br>
                <a:endParaRPr lang="en-ID" sz="1400" b="0" dirty="0">
                  <a:latin typeface="Roboto" panose="02000000000000000000" pitchFamily="2" charset="0"/>
                  <a:ea typeface="Roboto" panose="02000000000000000000" pitchFamily="2" charset="0"/>
                </a:endParaRPr>
              </a:p>
            </p:txBody>
          </p:sp>
        </mc:Choice>
        <mc:Fallback xmlns="">
          <p:sp>
            <p:nvSpPr>
              <p:cNvPr id="13" name="TextBox 12">
                <a:extLst>
                  <a:ext uri="{FF2B5EF4-FFF2-40B4-BE49-F238E27FC236}">
                    <a16:creationId xmlns:a16="http://schemas.microsoft.com/office/drawing/2014/main" id="{00A13EB8-0211-88D6-1F65-4A49C7525E5F}"/>
                  </a:ext>
                </a:extLst>
              </p:cNvPr>
              <p:cNvSpPr txBox="1">
                <a:spLocks noRot="1" noChangeAspect="1" noMove="1" noResize="1" noEditPoints="1" noAdjustHandles="1" noChangeArrowheads="1" noChangeShapeType="1" noTextEdit="1"/>
              </p:cNvSpPr>
              <p:nvPr/>
            </p:nvSpPr>
            <p:spPr>
              <a:xfrm>
                <a:off x="473507" y="1469369"/>
                <a:ext cx="8424000" cy="3366947"/>
              </a:xfrm>
              <a:prstGeom prst="rect">
                <a:avLst/>
              </a:prstGeom>
              <a:blipFill>
                <a:blip r:embed="rId2"/>
                <a:stretch>
                  <a:fillRect l="-217" t="-362" r="-507"/>
                </a:stretch>
              </a:blipFill>
            </p:spPr>
            <p:txBody>
              <a:bodyPr/>
              <a:lstStyle/>
              <a:p>
                <a:r>
                  <a:rPr lang="en-ID">
                    <a:noFill/>
                  </a:rPr>
                  <a:t> </a:t>
                </a:r>
              </a:p>
            </p:txBody>
          </p:sp>
        </mc:Fallback>
      </mc:AlternateContent>
    </p:spTree>
    <p:extLst>
      <p:ext uri="{BB962C8B-B14F-4D97-AF65-F5344CB8AC3E}">
        <p14:creationId xmlns:p14="http://schemas.microsoft.com/office/powerpoint/2010/main" val="1544362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2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63EC51-7133-25D6-E619-28233F5AF81F}"/>
              </a:ext>
            </a:extLst>
          </p:cNvPr>
          <p:cNvSpPr>
            <a:spLocks noGrp="1"/>
          </p:cNvSpPr>
          <p:nvPr>
            <p:ph type="title" idx="3"/>
          </p:nvPr>
        </p:nvSpPr>
        <p:spPr>
          <a:xfrm>
            <a:off x="720000" y="268331"/>
            <a:ext cx="7704000" cy="592200"/>
          </a:xfrm>
        </p:spPr>
        <p:txBody>
          <a:bodyPr/>
          <a:lstStyle/>
          <a:p>
            <a:r>
              <a:rPr lang="en-US" dirty="0"/>
              <a:t>LSB Attack</a:t>
            </a:r>
            <a:endParaRPr lang="en-ID" dirty="0"/>
          </a:p>
        </p:txBody>
      </p:sp>
      <mc:AlternateContent xmlns:mc="http://schemas.openxmlformats.org/markup-compatibility/2006">
        <mc:Choice xmlns:a14="http://schemas.microsoft.com/office/drawing/2010/main" Requires="a14">
          <p:sp>
            <p:nvSpPr>
              <p:cNvPr id="6" name="Subtitle 5">
                <a:extLst>
                  <a:ext uri="{FF2B5EF4-FFF2-40B4-BE49-F238E27FC236}">
                    <a16:creationId xmlns:a16="http://schemas.microsoft.com/office/drawing/2014/main" id="{1BA815E1-2119-B081-81B8-6A1E5BDB429F}"/>
                  </a:ext>
                </a:extLst>
              </p:cNvPr>
              <p:cNvSpPr>
                <a:spLocks noGrp="1"/>
              </p:cNvSpPr>
              <p:nvPr>
                <p:ph type="subTitle" idx="4"/>
              </p:nvPr>
            </p:nvSpPr>
            <p:spPr>
              <a:xfrm flipH="1">
                <a:off x="292507" y="787179"/>
                <a:ext cx="8708367" cy="3800723"/>
              </a:xfrm>
            </p:spPr>
            <p:txBody>
              <a:bodyPr/>
              <a:lstStyle/>
              <a:p>
                <a:pPr marL="0" indent="0" algn="just" rtl="0">
                  <a:spcBef>
                    <a:spcPts val="0"/>
                  </a:spcBef>
                  <a:spcAft>
                    <a:spcPts val="0"/>
                  </a:spcAft>
                </a:pPr>
                <a:r>
                  <a:rPr lang="en-US" sz="2400" b="1" dirty="0">
                    <a:solidFill>
                      <a:srgbClr val="0070C0"/>
                    </a:solidFill>
                    <a:latin typeface="Orbitron" panose="020B0604020202020204" charset="0"/>
                  </a:rPr>
                  <a:t>Algorithm</a:t>
                </a:r>
                <a:endParaRPr lang="en-US" b="1" i="0" u="none" strike="noStrike" dirty="0">
                  <a:solidFill>
                    <a:srgbClr val="0070C0"/>
                  </a:solidFill>
                  <a:effectLst/>
                  <a:latin typeface="Orbitron" panose="020B0604020202020204" charset="0"/>
                </a:endParaRPr>
              </a:p>
              <a:p>
                <a:pPr marL="0" indent="0" algn="just" rtl="0">
                  <a:spcBef>
                    <a:spcPts val="0"/>
                  </a:spcBef>
                  <a:spcAft>
                    <a:spcPts val="0"/>
                  </a:spcAft>
                </a:pPr>
                <a:r>
                  <a:rPr lang="en-US" b="0" i="0" u="none" strike="noStrike" dirty="0">
                    <a:solidFill>
                      <a:srgbClr val="000000"/>
                    </a:solidFill>
                    <a:effectLst/>
                    <a:latin typeface="Roboto" panose="02000000000000000000" pitchFamily="2" charset="0"/>
                  </a:rPr>
                  <a:t>Someday you might encounter an RSA decryption service (you know, round the street…) that doesn’t give you a decrypted plaintext but rather an information on its last bit (1,0, even, odd).</a:t>
                </a:r>
                <a:r>
                  <a:rPr lang="en-US" dirty="0"/>
                  <a:t> </a:t>
                </a:r>
                <a:r>
                  <a:rPr lang="en-US" b="0" i="0" u="none" strike="noStrike" dirty="0">
                    <a:solidFill>
                      <a:srgbClr val="000000"/>
                    </a:solidFill>
                    <a:effectLst/>
                    <a:latin typeface="Roboto" panose="02000000000000000000" pitchFamily="2" charset="0"/>
                  </a:rPr>
                  <a:t>You have in your possession a ciphertext  which is, as you already know, computed from the plaintext  as such:</a:t>
                </a:r>
              </a:p>
              <a:p>
                <a:pPr marL="0" indent="0" algn="just" rtl="0">
                  <a:spcBef>
                    <a:spcPts val="0"/>
                  </a:spcBef>
                  <a:spcAft>
                    <a:spcPts val="0"/>
                  </a:spcAft>
                </a:pPr>
                <a:endParaRPr lang="en-US" b="0" i="0" u="none" strike="noStrike" dirty="0">
                  <a:solidFill>
                    <a:srgbClr val="000000"/>
                  </a:solidFill>
                  <a:effectLst/>
                  <a:latin typeface="Roboto" panose="02000000000000000000" pitchFamily="2" charset="0"/>
                </a:endParaRPr>
              </a:p>
              <a:p>
                <a:pPr marL="0" indent="0" rtl="0">
                  <a:spcBef>
                    <a:spcPts val="0"/>
                  </a:spcBef>
                  <a:spcAft>
                    <a:spcPts val="0"/>
                  </a:spcAft>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𝑐</m:t>
                      </m:r>
                      <m:r>
                        <a:rPr lang="en-US" sz="2400" b="0" i="1" smtClean="0">
                          <a:latin typeface="Cambria Math" panose="02040503050406030204" pitchFamily="18" charset="0"/>
                        </a:rPr>
                        <m:t>=</m:t>
                      </m:r>
                      <m:sSup>
                        <m:sSupPr>
                          <m:ctrlPr>
                            <a:rPr lang="en-ID" sz="2400" i="1" smtClean="0">
                              <a:latin typeface="Cambria Math" panose="02040503050406030204" pitchFamily="18" charset="0"/>
                            </a:rPr>
                          </m:ctrlPr>
                        </m:sSupPr>
                        <m:e>
                          <m:r>
                            <a:rPr lang="en-US" sz="2400" b="0" i="1" smtClean="0">
                              <a:latin typeface="Cambria Math" panose="02040503050406030204" pitchFamily="18" charset="0"/>
                            </a:rPr>
                            <m:t>𝑝</m:t>
                          </m:r>
                        </m:e>
                        <m:sup>
                          <m:r>
                            <a:rPr lang="en-US" sz="2400" b="0" i="1" smtClean="0">
                              <a:latin typeface="Cambria Math" panose="02040503050406030204" pitchFamily="18" charset="0"/>
                            </a:rPr>
                            <m:t>𝑒</m:t>
                          </m:r>
                        </m:sup>
                      </m:sSup>
                      <m:r>
                        <a:rPr lang="en-US" sz="2400" b="0" i="1" smtClean="0">
                          <a:latin typeface="Cambria Math" panose="02040503050406030204" pitchFamily="18" charset="0"/>
                        </a:rPr>
                        <m:t> </m:t>
                      </m:r>
                      <m:r>
                        <a:rPr lang="en-US" sz="2400" b="0" i="1" smtClean="0">
                          <a:latin typeface="Cambria Math" panose="02040503050406030204" pitchFamily="18" charset="0"/>
                        </a:rPr>
                        <m:t>𝑚𝑜𝑑</m:t>
                      </m:r>
                      <m:r>
                        <a:rPr lang="en-US" sz="2400" b="0" i="1" smtClean="0">
                          <a:latin typeface="Cambria Math" panose="02040503050406030204" pitchFamily="18" charset="0"/>
                        </a:rPr>
                        <m:t> </m:t>
                      </m:r>
                      <m:r>
                        <a:rPr lang="en-US" sz="2400" b="0" i="1" smtClean="0">
                          <a:latin typeface="Cambria Math" panose="02040503050406030204" pitchFamily="18" charset="0"/>
                        </a:rPr>
                        <m:t>𝑁</m:t>
                      </m:r>
                    </m:oMath>
                  </m:oMathPara>
                </a14:m>
                <a:endParaRPr lang="en-US" sz="2400" b="0" dirty="0"/>
              </a:p>
              <a:p>
                <a:pPr marL="0" indent="0" rtl="0">
                  <a:spcBef>
                    <a:spcPts val="0"/>
                  </a:spcBef>
                  <a:spcAft>
                    <a:spcPts val="0"/>
                  </a:spcAft>
                </a:pPr>
                <a:endParaRPr lang="en-ID" dirty="0"/>
              </a:p>
              <a:p>
                <a:pPr marL="0" indent="0" algn="l" rtl="0">
                  <a:spcBef>
                    <a:spcPts val="0"/>
                  </a:spcBef>
                  <a:spcAft>
                    <a:spcPts val="0"/>
                  </a:spcAft>
                </a:pPr>
                <a:r>
                  <a:rPr lang="en-US" dirty="0"/>
                  <a:t>n is the product of 2 primes. Primes are all odd numbers (except “2” but it would be the </a:t>
                </a:r>
                <a:r>
                  <a:rPr lang="en-US" dirty="0" err="1"/>
                  <a:t>dum</a:t>
                </a:r>
                <a:r>
                  <a:rPr lang="en-US" dirty="0"/>
                  <a:t> best choice of factor for n) and thus n is also odd.</a:t>
                </a:r>
              </a:p>
              <a:p>
                <a:pPr marL="0" indent="0" algn="l" rtl="0">
                  <a:spcBef>
                    <a:spcPts val="0"/>
                  </a:spcBef>
                  <a:spcAft>
                    <a:spcPts val="0"/>
                  </a:spcAft>
                </a:pPr>
                <a:endParaRPr lang="en-US" dirty="0"/>
              </a:p>
              <a:p>
                <a:pPr marL="0" indent="0" algn="l" rtl="0">
                  <a:spcBef>
                    <a:spcPts val="0"/>
                  </a:spcBef>
                  <a:spcAft>
                    <a:spcPts val="0"/>
                  </a:spcAft>
                </a:pPr>
                <a:r>
                  <a:rPr lang="en-US" dirty="0"/>
                  <a:t>Even if you don’t know p, you know that 2p is even. For 2p[n] there are 2 cases :</a:t>
                </a:r>
              </a:p>
              <a:p>
                <a:pPr marL="0" indent="0" algn="l" rtl="0">
                  <a:spcBef>
                    <a:spcPts val="0"/>
                  </a:spcBef>
                  <a:spcAft>
                    <a:spcPts val="0"/>
                  </a:spcAft>
                </a:pPr>
                <a:r>
                  <a:rPr lang="en-US" dirty="0"/>
                  <a:t>If  the modulo doesn’t come into play and the result is even.</a:t>
                </a:r>
              </a:p>
              <a:p>
                <a:pPr marL="715963" indent="-285750" algn="l" rtl="0">
                  <a:spcBef>
                    <a:spcPts val="0"/>
                  </a:spcBef>
                  <a:spcAft>
                    <a:spcPts val="0"/>
                  </a:spcAft>
                  <a:buClr>
                    <a:srgbClr val="0070C0"/>
                  </a:buClr>
                  <a:buFont typeface="Wingdings" panose="05000000000000000000" pitchFamily="2" charset="2"/>
                  <a:buChar char="Ø"/>
                </a:pPr>
                <a:r>
                  <a:rPr lang="en-US" dirty="0"/>
                  <a:t>Case 1:    If 2p &lt; n the modulo doesn’t come into play and the result is even.</a:t>
                </a:r>
              </a:p>
              <a:p>
                <a:pPr marL="715963" indent="-285750" algn="l" rtl="0">
                  <a:spcBef>
                    <a:spcPts val="0"/>
                  </a:spcBef>
                  <a:spcAft>
                    <a:spcPts val="0"/>
                  </a:spcAft>
                  <a:buClr>
                    <a:srgbClr val="0070C0"/>
                  </a:buClr>
                  <a:buFont typeface="Wingdings" panose="05000000000000000000" pitchFamily="2" charset="2"/>
                  <a:buChar char="Ø"/>
                </a:pPr>
                <a:r>
                  <a:rPr lang="en-US" dirty="0"/>
                  <a:t>Case 2:    If 2p &gt; n the remainder will be odd because n is odd.</a:t>
                </a:r>
              </a:p>
            </p:txBody>
          </p:sp>
        </mc:Choice>
        <mc:Fallback>
          <p:sp>
            <p:nvSpPr>
              <p:cNvPr id="6" name="Subtitle 5">
                <a:extLst>
                  <a:ext uri="{FF2B5EF4-FFF2-40B4-BE49-F238E27FC236}">
                    <a16:creationId xmlns:a16="http://schemas.microsoft.com/office/drawing/2014/main" id="{1BA815E1-2119-B081-81B8-6A1E5BDB429F}"/>
                  </a:ext>
                </a:extLst>
              </p:cNvPr>
              <p:cNvSpPr>
                <a:spLocks noGrp="1" noRot="1" noChangeAspect="1" noMove="1" noResize="1" noEditPoints="1" noAdjustHandles="1" noChangeArrowheads="1" noChangeShapeType="1" noTextEdit="1"/>
              </p:cNvSpPr>
              <p:nvPr>
                <p:ph type="subTitle" idx="4"/>
              </p:nvPr>
            </p:nvSpPr>
            <p:spPr>
              <a:xfrm flipH="1">
                <a:off x="292507" y="787179"/>
                <a:ext cx="8708367" cy="3800723"/>
              </a:xfrm>
              <a:blipFill>
                <a:blip r:embed="rId2"/>
                <a:stretch>
                  <a:fillRect l="-1120" r="-210"/>
                </a:stretch>
              </a:blipFill>
            </p:spPr>
            <p:txBody>
              <a:bodyPr/>
              <a:lstStyle/>
              <a:p>
                <a:r>
                  <a:rPr lang="en-001">
                    <a:noFill/>
                  </a:rPr>
                  <a:t> </a:t>
                </a:r>
              </a:p>
            </p:txBody>
          </p:sp>
        </mc:Fallback>
      </mc:AlternateContent>
    </p:spTree>
    <p:extLst>
      <p:ext uri="{BB962C8B-B14F-4D97-AF65-F5344CB8AC3E}">
        <p14:creationId xmlns:p14="http://schemas.microsoft.com/office/powerpoint/2010/main" val="351412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8" end="8"/>
                                            </p:txEl>
                                          </p:spTgt>
                                        </p:tgtEl>
                                        <p:attrNameLst>
                                          <p:attrName>style.visibility</p:attrName>
                                        </p:attrNameLst>
                                      </p:cBhvr>
                                      <p:to>
                                        <p:strVal val="visible"/>
                                      </p:to>
                                    </p:set>
                                    <p:animEffect transition="in" filter="fade">
                                      <p:cBhvr>
                                        <p:cTn id="24" dur="500"/>
                                        <p:tgtEl>
                                          <p:spTgt spid="6">
                                            <p:txEl>
                                              <p:pRg st="8" end="8"/>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animEffect transition="in" filter="fade">
                                      <p:cBhvr>
                                        <p:cTn id="27" dur="500"/>
                                        <p:tgtEl>
                                          <p:spTgt spid="6">
                                            <p:txEl>
                                              <p:pRg st="9" end="9"/>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0E3AD0-FCCA-CBC5-9B81-52FE1F8FABB7}"/>
              </a:ext>
            </a:extLst>
          </p:cNvPr>
          <p:cNvSpPr>
            <a:spLocks noGrp="1"/>
          </p:cNvSpPr>
          <p:nvPr>
            <p:ph type="title" idx="3"/>
          </p:nvPr>
        </p:nvSpPr>
        <p:spPr>
          <a:xfrm>
            <a:off x="720000" y="467114"/>
            <a:ext cx="7704000" cy="592200"/>
          </a:xfrm>
        </p:spPr>
        <p:txBody>
          <a:bodyPr/>
          <a:lstStyle/>
          <a:p>
            <a:r>
              <a:rPr lang="en-US" dirty="0"/>
              <a:t>LSB Attack</a:t>
            </a:r>
            <a:endParaRPr lang="en-ID" dirty="0"/>
          </a:p>
        </p:txBody>
      </p:sp>
      <mc:AlternateContent xmlns:mc="http://schemas.openxmlformats.org/markup-compatibility/2006" xmlns:a14="http://schemas.microsoft.com/office/drawing/2010/main">
        <mc:Choice Requires="a14">
          <p:sp>
            <p:nvSpPr>
              <p:cNvPr id="6" name="Subtitle 5">
                <a:extLst>
                  <a:ext uri="{FF2B5EF4-FFF2-40B4-BE49-F238E27FC236}">
                    <a16:creationId xmlns:a16="http://schemas.microsoft.com/office/drawing/2014/main" id="{8B225C5A-6C99-8A64-310C-A65E77E9615D}"/>
                  </a:ext>
                </a:extLst>
              </p:cNvPr>
              <p:cNvSpPr>
                <a:spLocks noGrp="1"/>
              </p:cNvSpPr>
              <p:nvPr>
                <p:ph type="subTitle" idx="4"/>
              </p:nvPr>
            </p:nvSpPr>
            <p:spPr>
              <a:xfrm flipH="1">
                <a:off x="451535" y="1137035"/>
                <a:ext cx="8240930" cy="3172571"/>
              </a:xfrm>
            </p:spPr>
            <p:txBody>
              <a:bodyPr/>
              <a:lstStyle/>
              <a:p>
                <a:pPr marL="0" indent="0" algn="l"/>
                <a:r>
                  <a:rPr lang="en-US" dirty="0"/>
                  <a:t>If an attacker has a way of sending the ciphertext of 2p to the server, he can deduce from the parity of the result, an interval in which p is located. </a:t>
                </a:r>
              </a:p>
              <a:p>
                <a:pPr marL="0" indent="0" algn="l"/>
                <a:r>
                  <a:rPr lang="en-US" dirty="0"/>
                  <a:t>Sending the ciphertext of 2p without knowing p is very easy.</a:t>
                </a:r>
              </a:p>
              <a:p>
                <a:pPr marL="0" indent="0"/>
                <a:endParaRPr lang="en-US" dirty="0"/>
              </a:p>
              <a:p>
                <a:pPr marL="0" indent="0"/>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2</m:t>
                          </m:r>
                        </m:e>
                        <m:sup>
                          <m:r>
                            <a:rPr lang="en-US" sz="2400" b="0" i="1" smtClean="0">
                              <a:latin typeface="Cambria Math" panose="02040503050406030204" pitchFamily="18" charset="0"/>
                            </a:rPr>
                            <m:t>𝑒</m:t>
                          </m:r>
                        </m:sup>
                      </m:sSup>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𝑝</m:t>
                          </m:r>
                        </m:e>
                        <m:sup>
                          <m:r>
                            <a:rPr lang="en-US" sz="2400" b="0" i="1" smtClean="0">
                              <a:latin typeface="Cambria Math" panose="02040503050406030204" pitchFamily="18" charset="0"/>
                            </a:rPr>
                            <m:t>𝑒</m:t>
                          </m:r>
                        </m:sup>
                      </m:sSup>
                      <m:r>
                        <a:rPr lang="en-US" sz="2400" b="0" i="1" smtClean="0">
                          <a:latin typeface="Cambria Math" panose="02040503050406030204" pitchFamily="18" charset="0"/>
                        </a:rPr>
                        <m:t> </m:t>
                      </m:r>
                      <m:r>
                        <a:rPr lang="en-US" sz="2400" b="0" i="1" smtClean="0">
                          <a:latin typeface="Cambria Math" panose="02040503050406030204" pitchFamily="18" charset="0"/>
                        </a:rPr>
                        <m:t>𝑚𝑜𝑑</m:t>
                      </m:r>
                      <m:r>
                        <a:rPr lang="en-US" sz="2400" b="0" i="1" smtClean="0">
                          <a:latin typeface="Cambria Math" panose="02040503050406030204" pitchFamily="18" charset="0"/>
                        </a:rPr>
                        <m:t> </m:t>
                      </m:r>
                      <m:r>
                        <a:rPr lang="en-US" sz="2400" b="0" i="1" smtClean="0">
                          <a:latin typeface="Cambria Math" panose="02040503050406030204" pitchFamily="18" charset="0"/>
                        </a:rPr>
                        <m:t>𝑁</m:t>
                      </m:r>
                      <m:r>
                        <a:rPr lang="en-US" sz="2400" b="0" i="1" smtClean="0">
                          <a:latin typeface="Cambria Math" panose="02040503050406030204" pitchFamily="18" charset="0"/>
                        </a:rPr>
                        <m:t>= </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m:t>
                          </m:r>
                          <m:r>
                            <a:rPr lang="en-US" sz="2400" b="0" i="1" smtClean="0">
                              <a:latin typeface="Cambria Math" panose="02040503050406030204" pitchFamily="18" charset="0"/>
                            </a:rPr>
                            <m:t>2</m:t>
                          </m:r>
                          <m:r>
                            <a:rPr lang="en-US" sz="2400" b="0" i="1" smtClean="0">
                              <a:latin typeface="Cambria Math" panose="02040503050406030204" pitchFamily="18" charset="0"/>
                            </a:rPr>
                            <m:t>𝑝</m:t>
                          </m:r>
                          <m:r>
                            <a:rPr lang="en-US" sz="2400" b="0" i="1" smtClean="0">
                              <a:latin typeface="Cambria Math" panose="02040503050406030204" pitchFamily="18" charset="0"/>
                            </a:rPr>
                            <m:t>)</m:t>
                          </m:r>
                        </m:e>
                        <m:sup>
                          <m:r>
                            <a:rPr lang="en-US" sz="2400" b="0" i="1" smtClean="0">
                              <a:latin typeface="Cambria Math" panose="02040503050406030204" pitchFamily="18" charset="0"/>
                            </a:rPr>
                            <m:t>𝑒</m:t>
                          </m:r>
                        </m:sup>
                      </m:sSup>
                      <m:r>
                        <a:rPr lang="en-US" sz="2400" b="0" i="1" smtClean="0">
                          <a:latin typeface="Cambria Math" panose="02040503050406030204" pitchFamily="18" charset="0"/>
                        </a:rPr>
                        <m:t> </m:t>
                      </m:r>
                      <m:r>
                        <a:rPr lang="en-US" sz="2400" b="0" i="1" smtClean="0">
                          <a:latin typeface="Cambria Math" panose="02040503050406030204" pitchFamily="18" charset="0"/>
                        </a:rPr>
                        <m:t>𝑚𝑜𝑑</m:t>
                      </m:r>
                      <m:r>
                        <a:rPr lang="en-US" sz="2400" b="0" i="1" smtClean="0">
                          <a:latin typeface="Cambria Math" panose="02040503050406030204" pitchFamily="18" charset="0"/>
                        </a:rPr>
                        <m:t> </m:t>
                      </m:r>
                      <m:r>
                        <a:rPr lang="en-US" sz="2400" b="0" i="1" smtClean="0">
                          <a:latin typeface="Cambria Math" panose="02040503050406030204" pitchFamily="18" charset="0"/>
                        </a:rPr>
                        <m:t>𝑁</m:t>
                      </m:r>
                    </m:oMath>
                  </m:oMathPara>
                </a14:m>
                <a:endParaRPr lang="en-US" sz="2400" dirty="0"/>
              </a:p>
              <a:p>
                <a:pPr marL="0" indent="0"/>
                <a:endParaRPr lang="en-US" dirty="0"/>
              </a:p>
              <a:p>
                <a:pPr marL="0" indent="0" algn="l"/>
                <a:r>
                  <a:rPr lang="en-US" dirty="0"/>
                  <a:t>Multiply again the plaintext by 2 and repeat until the interval gives only one possibility for p.</a:t>
                </a:r>
              </a:p>
              <a:p>
                <a:pPr marL="0" indent="0" algn="l"/>
                <a:r>
                  <a:rPr lang="en-US" dirty="0"/>
                  <a:t>As you may have noticed, it’s a dichotomic search which has a complexity of O(log2(n)). </a:t>
                </a:r>
              </a:p>
              <a:p>
                <a:pPr marL="0" indent="0" algn="l"/>
                <a:r>
                  <a:rPr lang="en-US" dirty="0"/>
                  <a:t>This means you can fully recover p in log2(n) steps.</a:t>
                </a:r>
              </a:p>
            </p:txBody>
          </p:sp>
        </mc:Choice>
        <mc:Fallback xmlns="">
          <p:sp>
            <p:nvSpPr>
              <p:cNvPr id="6" name="Subtitle 5">
                <a:extLst>
                  <a:ext uri="{FF2B5EF4-FFF2-40B4-BE49-F238E27FC236}">
                    <a16:creationId xmlns:a16="http://schemas.microsoft.com/office/drawing/2014/main" id="{8B225C5A-6C99-8A64-310C-A65E77E9615D}"/>
                  </a:ext>
                </a:extLst>
              </p:cNvPr>
              <p:cNvSpPr>
                <a:spLocks noGrp="1" noRot="1" noChangeAspect="1" noMove="1" noResize="1" noEditPoints="1" noAdjustHandles="1" noChangeArrowheads="1" noChangeShapeType="1" noTextEdit="1"/>
              </p:cNvSpPr>
              <p:nvPr>
                <p:ph type="subTitle" idx="4"/>
              </p:nvPr>
            </p:nvSpPr>
            <p:spPr>
              <a:xfrm flipH="1">
                <a:off x="451535" y="1137035"/>
                <a:ext cx="8240930" cy="3172571"/>
              </a:xfrm>
              <a:blipFill>
                <a:blip r:embed="rId2"/>
                <a:stretch>
                  <a:fillRect l="-296"/>
                </a:stretch>
              </a:blipFill>
            </p:spPr>
            <p:txBody>
              <a:bodyPr/>
              <a:lstStyle/>
              <a:p>
                <a:r>
                  <a:rPr lang="en-ID">
                    <a:noFill/>
                  </a:rPr>
                  <a:t> </a:t>
                </a:r>
              </a:p>
            </p:txBody>
          </p:sp>
        </mc:Fallback>
      </mc:AlternateContent>
    </p:spTree>
    <p:extLst>
      <p:ext uri="{BB962C8B-B14F-4D97-AF65-F5344CB8AC3E}">
        <p14:creationId xmlns:p14="http://schemas.microsoft.com/office/powerpoint/2010/main" val="3499588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animEffect transition="in" filter="fade">
                                      <p:cBhvr>
                                        <p:cTn id="13" dur="500"/>
                                        <p:tgtEl>
                                          <p:spTgt spid="6">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5" end="5"/>
                                            </p:txEl>
                                          </p:spTgt>
                                        </p:tgtEl>
                                        <p:attrNameLst>
                                          <p:attrName>style.visibility</p:attrName>
                                        </p:attrNameLst>
                                      </p:cBhvr>
                                      <p:to>
                                        <p:strVal val="visible"/>
                                      </p:to>
                                    </p:set>
                                    <p:animEffect transition="in" filter="fade">
                                      <p:cBhvr>
                                        <p:cTn id="16" dur="500"/>
                                        <p:tgtEl>
                                          <p:spTgt spid="6">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animEffect transition="in" filter="fade">
                                      <p:cBhvr>
                                        <p:cTn id="19" dur="500"/>
                                        <p:tgtEl>
                                          <p:spTgt spid="6">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7" end="7"/>
                                            </p:txEl>
                                          </p:spTgt>
                                        </p:tgtEl>
                                        <p:attrNameLst>
                                          <p:attrName>style.visibility</p:attrName>
                                        </p:attrNameLst>
                                      </p:cBhvr>
                                      <p:to>
                                        <p:strVal val="visible"/>
                                      </p:to>
                                    </p:set>
                                    <p:animEffect transition="in" filter="fade">
                                      <p:cBhvr>
                                        <p:cTn id="22" dur="500"/>
                                        <p:tgtEl>
                                          <p:spTgt spid="6">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250"/>
                                        <p:tgtEl>
                                          <p:spTgt spid="6">
                                            <p:txEl>
                                              <p:pRg st="0" end="0"/>
                                            </p:txEl>
                                          </p:spTgt>
                                        </p:tgtEl>
                                      </p:cBhvr>
                                    </p:animEffect>
                                    <p:set>
                                      <p:cBhvr>
                                        <p:cTn id="27" dur="1" fill="hold">
                                          <p:stCondLst>
                                            <p:cond delay="249"/>
                                          </p:stCondLst>
                                        </p:cTn>
                                        <p:tgtEl>
                                          <p:spTgt spid="6">
                                            <p:txEl>
                                              <p:pRg st="0" end="0"/>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250"/>
                                        <p:tgtEl>
                                          <p:spTgt spid="6">
                                            <p:txEl>
                                              <p:pRg st="1" end="1"/>
                                            </p:txEl>
                                          </p:spTgt>
                                        </p:tgtEl>
                                      </p:cBhvr>
                                    </p:animEffect>
                                    <p:set>
                                      <p:cBhvr>
                                        <p:cTn id="30" dur="1" fill="hold">
                                          <p:stCondLst>
                                            <p:cond delay="249"/>
                                          </p:stCondLst>
                                        </p:cTn>
                                        <p:tgtEl>
                                          <p:spTgt spid="6">
                                            <p:txEl>
                                              <p:pRg st="1" end="1"/>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250"/>
                                        <p:tgtEl>
                                          <p:spTgt spid="6">
                                            <p:txEl>
                                              <p:pRg st="3" end="3"/>
                                            </p:txEl>
                                          </p:spTgt>
                                        </p:tgtEl>
                                      </p:cBhvr>
                                    </p:animEffect>
                                    <p:set>
                                      <p:cBhvr>
                                        <p:cTn id="33" dur="1" fill="hold">
                                          <p:stCondLst>
                                            <p:cond delay="249"/>
                                          </p:stCondLst>
                                        </p:cTn>
                                        <p:tgtEl>
                                          <p:spTgt spid="6">
                                            <p:txEl>
                                              <p:pRg st="3" end="3"/>
                                            </p:txEl>
                                          </p:spTgt>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250"/>
                                        <p:tgtEl>
                                          <p:spTgt spid="6">
                                            <p:txEl>
                                              <p:pRg st="5" end="5"/>
                                            </p:txEl>
                                          </p:spTgt>
                                        </p:tgtEl>
                                      </p:cBhvr>
                                    </p:animEffect>
                                    <p:set>
                                      <p:cBhvr>
                                        <p:cTn id="36" dur="1" fill="hold">
                                          <p:stCondLst>
                                            <p:cond delay="249"/>
                                          </p:stCondLst>
                                        </p:cTn>
                                        <p:tgtEl>
                                          <p:spTgt spid="6">
                                            <p:txEl>
                                              <p:pRg st="5" end="5"/>
                                            </p:txEl>
                                          </p:spTgt>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250"/>
                                        <p:tgtEl>
                                          <p:spTgt spid="6">
                                            <p:txEl>
                                              <p:pRg st="6" end="6"/>
                                            </p:txEl>
                                          </p:spTgt>
                                        </p:tgtEl>
                                      </p:cBhvr>
                                    </p:animEffect>
                                    <p:set>
                                      <p:cBhvr>
                                        <p:cTn id="39" dur="1" fill="hold">
                                          <p:stCondLst>
                                            <p:cond delay="249"/>
                                          </p:stCondLst>
                                        </p:cTn>
                                        <p:tgtEl>
                                          <p:spTgt spid="6">
                                            <p:txEl>
                                              <p:pRg st="6" end="6"/>
                                            </p:txEl>
                                          </p:spTgt>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250"/>
                                        <p:tgtEl>
                                          <p:spTgt spid="6">
                                            <p:txEl>
                                              <p:pRg st="7" end="7"/>
                                            </p:txEl>
                                          </p:spTgt>
                                        </p:tgtEl>
                                      </p:cBhvr>
                                    </p:animEffect>
                                    <p:set>
                                      <p:cBhvr>
                                        <p:cTn id="42" dur="1" fill="hold">
                                          <p:stCondLst>
                                            <p:cond delay="249"/>
                                          </p:stCondLst>
                                        </p:cTn>
                                        <p:tgtEl>
                                          <p:spTgt spid="6">
                                            <p:txEl>
                                              <p:pRg st="7" end="7"/>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AEE5AC6-FC35-CB33-488A-2BC73109B649}"/>
              </a:ext>
            </a:extLst>
          </p:cNvPr>
          <p:cNvSpPr>
            <a:spLocks noGrp="1"/>
          </p:cNvSpPr>
          <p:nvPr>
            <p:ph type="title" idx="3"/>
          </p:nvPr>
        </p:nvSpPr>
        <p:spPr/>
        <p:txBody>
          <a:bodyPr/>
          <a:lstStyle/>
          <a:p>
            <a:r>
              <a:rPr lang="en-US" dirty="0"/>
              <a:t>LSB Attack</a:t>
            </a:r>
            <a:endParaRPr lang="en-ID" dirty="0"/>
          </a:p>
        </p:txBody>
      </p:sp>
      <p:sp>
        <p:nvSpPr>
          <p:cNvPr id="6" name="Subtitle 5">
            <a:extLst>
              <a:ext uri="{FF2B5EF4-FFF2-40B4-BE49-F238E27FC236}">
                <a16:creationId xmlns:a16="http://schemas.microsoft.com/office/drawing/2014/main" id="{34506FC2-FEEF-0266-034D-2C197D862AE2}"/>
              </a:ext>
            </a:extLst>
          </p:cNvPr>
          <p:cNvSpPr>
            <a:spLocks noGrp="1"/>
          </p:cNvSpPr>
          <p:nvPr>
            <p:ph type="subTitle" idx="4"/>
          </p:nvPr>
        </p:nvSpPr>
        <p:spPr>
          <a:xfrm flipH="1">
            <a:off x="924638" y="1105451"/>
            <a:ext cx="7294724" cy="3776654"/>
          </a:xfrm>
        </p:spPr>
        <p:txBody>
          <a:bodyPr/>
          <a:lstStyle/>
          <a:p>
            <a:pPr marL="0" indent="0" algn="l">
              <a:lnSpc>
                <a:spcPct val="150000"/>
              </a:lnSpc>
            </a:pPr>
            <a:r>
              <a:rPr lang="en-US" dirty="0"/>
              <a:t>Here's the next step in the iteration, which should be easy to understand:</a:t>
            </a:r>
          </a:p>
          <a:p>
            <a:pPr marL="0" indent="0" algn="l">
              <a:lnSpc>
                <a:spcPct val="150000"/>
              </a:lnSpc>
            </a:pPr>
            <a:r>
              <a:rPr lang="en-US" dirty="0"/>
              <a:t>Let's call the oracle on 2P and 4P:</a:t>
            </a:r>
          </a:p>
          <a:p>
            <a:pPr marL="0" indent="0" algn="l">
              <a:lnSpc>
                <a:spcPct val="150000"/>
              </a:lnSpc>
            </a:pPr>
            <a:r>
              <a:rPr lang="en-US" dirty="0"/>
              <a:t>Answer (even, even) means, that P&lt;N/4 </a:t>
            </a:r>
          </a:p>
          <a:p>
            <a:pPr marL="0" indent="0" algn="l">
              <a:lnSpc>
                <a:spcPct val="150000"/>
              </a:lnSpc>
            </a:pPr>
            <a:r>
              <a:rPr lang="en-US" dirty="0"/>
              <a:t>this is still easy: Otherwise either 2P or 4P would be greater than N.</a:t>
            </a:r>
          </a:p>
          <a:p>
            <a:pPr marL="898525" indent="-285750" algn="l">
              <a:lnSpc>
                <a:spcPct val="150000"/>
              </a:lnSpc>
              <a:buClr>
                <a:srgbClr val="0070C0"/>
              </a:buClr>
              <a:buFont typeface="Wingdings" panose="05000000000000000000" pitchFamily="2" charset="2"/>
              <a:buChar char="Ø"/>
            </a:pPr>
            <a:r>
              <a:rPr lang="en-US" i="1" dirty="0"/>
              <a:t>(even, odd) means N/4≤P&lt;N/2.</a:t>
            </a:r>
          </a:p>
          <a:p>
            <a:pPr marL="898525" indent="-285750" algn="l">
              <a:lnSpc>
                <a:spcPct val="150000"/>
              </a:lnSpc>
              <a:buClr>
                <a:srgbClr val="0070C0"/>
              </a:buClr>
              <a:buFont typeface="Wingdings" panose="05000000000000000000" pitchFamily="2" charset="2"/>
              <a:buChar char="Ø"/>
            </a:pPr>
            <a:r>
              <a:rPr lang="en-US" i="1" dirty="0">
                <a:solidFill>
                  <a:schemeClr val="bg1"/>
                </a:solidFill>
              </a:rPr>
              <a:t>(odd, even) means N/2≤P&lt;3N/4</a:t>
            </a:r>
          </a:p>
          <a:p>
            <a:pPr marL="898525" indent="-285750" algn="l">
              <a:lnSpc>
                <a:spcPct val="150000"/>
              </a:lnSpc>
              <a:buClr>
                <a:srgbClr val="0070C0"/>
              </a:buClr>
              <a:buFont typeface="Wingdings" panose="05000000000000000000" pitchFamily="2" charset="2"/>
              <a:buChar char="Ø"/>
            </a:pPr>
            <a:r>
              <a:rPr lang="en-US" i="1" dirty="0"/>
              <a:t>(odd, odd) means 3/4N≤P&lt;N.</a:t>
            </a:r>
          </a:p>
          <a:p>
            <a:pPr marL="0" indent="0" algn="l">
              <a:lnSpc>
                <a:spcPct val="150000"/>
              </a:lnSpc>
            </a:pPr>
            <a:r>
              <a:rPr lang="en-US" dirty="0"/>
              <a:t>If you continue with multiplying the factor for P with 2, you get the next round of iteration, where "odd" indicates the upper half of the interval and "even" indicates the lower half.</a:t>
            </a:r>
          </a:p>
        </p:txBody>
      </p:sp>
    </p:spTree>
    <p:extLst>
      <p:ext uri="{BB962C8B-B14F-4D97-AF65-F5344CB8AC3E}">
        <p14:creationId xmlns:p14="http://schemas.microsoft.com/office/powerpoint/2010/main" val="931741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E16ED5-82B4-64AF-FBF5-EB7EF4E11BD3}"/>
              </a:ext>
            </a:extLst>
          </p:cNvPr>
          <p:cNvSpPr>
            <a:spLocks noGrp="1"/>
          </p:cNvSpPr>
          <p:nvPr>
            <p:ph type="title" idx="3"/>
          </p:nvPr>
        </p:nvSpPr>
        <p:spPr>
          <a:xfrm>
            <a:off x="720000" y="-9021"/>
            <a:ext cx="7704000" cy="592200"/>
          </a:xfrm>
        </p:spPr>
        <p:txBody>
          <a:bodyPr/>
          <a:lstStyle/>
          <a:p>
            <a:r>
              <a:rPr lang="en-ID" dirty="0"/>
              <a:t>Wiener Attack</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6E2C261-19F5-2E66-02D3-EAFACCD9B233}"/>
                  </a:ext>
                </a:extLst>
              </p:cNvPr>
              <p:cNvSpPr txBox="1"/>
              <p:nvPr/>
            </p:nvSpPr>
            <p:spPr>
              <a:xfrm>
                <a:off x="105051" y="774012"/>
                <a:ext cx="8679898" cy="4012380"/>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600" b="0" i="0" u="none" strike="noStrike" kern="0" cap="none" spc="0" normalizeH="0" baseline="0" noProof="0" dirty="0">
                    <a:ln>
                      <a:noFill/>
                    </a:ln>
                    <a:solidFill>
                      <a:sysClr val="windowText" lastClr="000000"/>
                    </a:solidFill>
                    <a:effectLst/>
                    <a:uLnTx/>
                    <a:uFillTx/>
                  </a:rPr>
                  <a:t>RSA requires public encryption exponent </a:t>
                </a:r>
                <a:r>
                  <a:rPr kumimoji="0" lang="en-US" sz="1600" b="0" i="1" u="none" strike="noStrike" kern="0" cap="none" spc="0" normalizeH="0" baseline="0" noProof="0" dirty="0">
                    <a:ln>
                      <a:noFill/>
                    </a:ln>
                    <a:solidFill>
                      <a:sysClr val="windowText" lastClr="000000"/>
                    </a:solidFill>
                    <a:effectLst/>
                    <a:uLnTx/>
                    <a:uFillTx/>
                  </a:rPr>
                  <a:t>e </a:t>
                </a:r>
                <a:r>
                  <a:rPr kumimoji="0" lang="en-US" sz="1600" b="0" i="0" u="none" strike="noStrike" kern="0" cap="none" spc="0" normalizeH="0" baseline="0" noProof="0" dirty="0">
                    <a:ln>
                      <a:noFill/>
                    </a:ln>
                    <a:solidFill>
                      <a:sysClr val="windowText" lastClr="000000"/>
                    </a:solidFill>
                    <a:effectLst/>
                    <a:uLnTx/>
                    <a:uFillTx/>
                  </a:rPr>
                  <a:t>and public modulus </a:t>
                </a:r>
                <a:r>
                  <a:rPr kumimoji="0" lang="en-US" sz="1600" b="0" i="1" u="none" strike="noStrike" kern="0" cap="none" spc="0" normalizeH="0" baseline="0" noProof="0" dirty="0">
                    <a:ln>
                      <a:noFill/>
                    </a:ln>
                    <a:solidFill>
                      <a:sysClr val="windowText" lastClr="000000"/>
                    </a:solidFill>
                    <a:effectLst/>
                    <a:uLnTx/>
                    <a:uFillTx/>
                  </a:rPr>
                  <a:t>N, </a:t>
                </a:r>
                <a:r>
                  <a:rPr kumimoji="0" lang="en-US" sz="1600" b="0" i="0" u="none" strike="noStrike" kern="0" cap="none" spc="0" normalizeH="0" baseline="0" noProof="0" dirty="0">
                    <a:ln>
                      <a:noFill/>
                    </a:ln>
                    <a:solidFill>
                      <a:sysClr val="windowText" lastClr="000000"/>
                    </a:solidFill>
                    <a:effectLst/>
                    <a:uLnTx/>
                    <a:uFillTx/>
                  </a:rPr>
                  <a:t>and private decryption exponent </a:t>
                </a:r>
                <a:r>
                  <a:rPr kumimoji="0" lang="en-US" sz="1600" b="0" i="1" u="none" strike="noStrike" kern="0" cap="none" spc="0" normalizeH="0" baseline="0" noProof="0" dirty="0">
                    <a:ln>
                      <a:noFill/>
                    </a:ln>
                    <a:solidFill>
                      <a:sysClr val="windowText" lastClr="000000"/>
                    </a:solidFill>
                    <a:effectLst/>
                    <a:uLnTx/>
                    <a:uFillTx/>
                  </a:rPr>
                  <a:t>d </a:t>
                </a:r>
                <a:r>
                  <a:rPr kumimoji="0" lang="en-US" sz="1600" b="0" i="0" u="none" strike="noStrike" kern="0" cap="none" spc="0" normalizeH="0" baseline="0" noProof="0" dirty="0">
                    <a:ln>
                      <a:noFill/>
                    </a:ln>
                    <a:solidFill>
                      <a:sysClr val="windowText" lastClr="000000"/>
                    </a:solidFill>
                    <a:effectLst/>
                    <a:uLnTx/>
                    <a:uFillTx/>
                  </a:rPr>
                  <a:t>and factorization </a:t>
                </a:r>
                <a:r>
                  <a:rPr kumimoji="0" lang="en-US" sz="1600" b="0" i="1" u="none" strike="noStrike" kern="0" cap="none" spc="0" normalizeH="0" baseline="0" noProof="0" dirty="0">
                    <a:ln>
                      <a:noFill/>
                    </a:ln>
                    <a:solidFill>
                      <a:sysClr val="windowText" lastClr="000000"/>
                    </a:solidFill>
                    <a:effectLst/>
                    <a:uLnTx/>
                    <a:uFillTx/>
                  </a:rPr>
                  <a:t>N = p*q, </a:t>
                </a:r>
                <a:r>
                  <a:rPr kumimoji="0" lang="en-US" sz="1600" b="0" i="0" u="none" strike="noStrike" kern="0" cap="none" spc="0" normalizeH="0" baseline="0" noProof="0" dirty="0">
                    <a:ln>
                      <a:noFill/>
                    </a:ln>
                    <a:solidFill>
                      <a:sysClr val="windowText" lastClr="000000"/>
                    </a:solidFill>
                    <a:effectLst/>
                    <a:uLnTx/>
                    <a:uFillTx/>
                  </a:rPr>
                  <a:t>where </a:t>
                </a:r>
                <a:r>
                  <a:rPr kumimoji="0" lang="en-US" sz="1600" b="0" i="1" u="none" strike="noStrike" kern="0" cap="none" spc="0" normalizeH="0" baseline="0" noProof="0" dirty="0">
                    <a:ln>
                      <a:noFill/>
                    </a:ln>
                    <a:solidFill>
                      <a:sysClr val="windowText" lastClr="000000"/>
                    </a:solidFill>
                    <a:effectLst/>
                    <a:uLnTx/>
                    <a:uFillTx/>
                  </a:rPr>
                  <a:t>ed = k</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+ 1. Note that we need is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and not the actual factorization of </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This suggests the following attack. First, note: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 (p-1)*(p-1)</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			                     = p*q – (p + q) + 1</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		                                     ≈ N</a:t>
                </a: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From </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ed = k</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 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 1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sym typeface="Wingdings" panose="05000000000000000000" pitchFamily="2" charset="2"/>
                  </a:rPr>
                  <a:t> </a:t>
                </a:r>
                <a14:m>
                  <m:oMath xmlns:m="http://schemas.openxmlformats.org/officeDocument/2006/math">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𝑒</m:t>
                        </m:r>
                      </m:num>
                      <m:den>
                        <m:r>
                          <m:rPr>
                            <m:nor/>
                          </m:rPr>
                          <a:rPr kumimoji="0" lang="el-GR" sz="1600" b="0" i="1" u="none" strike="noStrike" kern="0" cap="none" spc="0" normalizeH="0" baseline="0" noProof="0" dirty="0" smtClean="0">
                            <a:ln>
                              <a:noFill/>
                            </a:ln>
                            <a:solidFill>
                              <a:srgbClr val="333333"/>
                            </a:solidFill>
                            <a:effectLst/>
                            <a:uLnTx/>
                            <a:uFillTx/>
                            <a:latin typeface="Arial" panose="020B0604020202020204" pitchFamily="34" charset="0"/>
                          </a:rPr>
                          <m:t>φ</m:t>
                        </m:r>
                        <m:r>
                          <a:rPr kumimoji="0" lang="en-US" sz="1600" b="0" i="1" u="none" strike="noStrike" kern="0" cap="none" spc="0" normalizeH="0" baseline="0" noProof="0" dirty="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dirty="0" smtClean="0">
                            <a:ln>
                              <a:noFill/>
                            </a:ln>
                            <a:solidFill>
                              <a:srgbClr val="333333"/>
                            </a:solidFill>
                            <a:effectLst/>
                            <a:uLnTx/>
                            <a:uFillTx/>
                            <a:latin typeface="Cambria Math" panose="02040503050406030204" pitchFamily="18" charset="0"/>
                          </a:rPr>
                          <m:t>𝑁</m:t>
                        </m:r>
                        <m:r>
                          <a:rPr kumimoji="0" lang="en-US" sz="1600" b="0" i="1" u="none" strike="noStrike" kern="0" cap="none" spc="0" normalizeH="0" baseline="0" noProof="0" dirty="0" smtClean="0">
                            <a:ln>
                              <a:noFill/>
                            </a:ln>
                            <a:solidFill>
                              <a:srgbClr val="333333"/>
                            </a:solidFill>
                            <a:effectLst/>
                            <a:uLnTx/>
                            <a:uFillTx/>
                            <a:latin typeface="Cambria Math" panose="02040503050406030204" pitchFamily="18" charset="0"/>
                          </a:rPr>
                          <m:t>)</m:t>
                        </m:r>
                      </m:den>
                    </m:f>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m:t>
                    </m:r>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𝑘</m:t>
                        </m:r>
                      </m:num>
                      <m:den>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𝑑</m:t>
                        </m:r>
                      </m:den>
                    </m:f>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 </m:t>
                    </m:r>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1</m:t>
                        </m:r>
                      </m:num>
                      <m:den>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𝑑</m:t>
                        </m:r>
                        <m:r>
                          <m:rPr>
                            <m:nor/>
                          </m:rPr>
                          <a:rPr kumimoji="0" lang="el-GR" sz="1600" b="0" i="1" u="none" strike="noStrike" kern="0" cap="none" spc="0" normalizeH="0" baseline="0" noProof="0" dirty="0" smtClean="0">
                            <a:ln>
                              <a:noFill/>
                            </a:ln>
                            <a:solidFill>
                              <a:srgbClr val="333333"/>
                            </a:solidFill>
                            <a:effectLst/>
                            <a:uLnTx/>
                            <a:uFillTx/>
                            <a:latin typeface="Arial" panose="020B0604020202020204" pitchFamily="34" charset="0"/>
                          </a:rPr>
                          <m:t>φ</m:t>
                        </m:r>
                        <m:d>
                          <m:dPr>
                            <m:ctrlPr>
                              <a:rPr kumimoji="0" lang="en-US" sz="1600" b="0" i="1" u="none" strike="noStrike" kern="0" cap="none" spc="0" normalizeH="0" baseline="0" noProof="0" dirty="0" smtClean="0">
                                <a:ln>
                                  <a:noFill/>
                                </a:ln>
                                <a:solidFill>
                                  <a:srgbClr val="333333"/>
                                </a:solidFill>
                                <a:effectLst/>
                                <a:uLnTx/>
                                <a:uFillTx/>
                                <a:latin typeface="Cambria Math" panose="02040503050406030204" pitchFamily="18" charset="0"/>
                              </a:rPr>
                            </m:ctrlPr>
                          </m:dPr>
                          <m:e>
                            <m:r>
                              <a:rPr kumimoji="0" lang="en-US" sz="1600" b="0" i="1" u="none" strike="noStrike" kern="0" cap="none" spc="0" normalizeH="0" baseline="0" noProof="0" dirty="0" smtClean="0">
                                <a:ln>
                                  <a:noFill/>
                                </a:ln>
                                <a:solidFill>
                                  <a:srgbClr val="333333"/>
                                </a:solidFill>
                                <a:effectLst/>
                                <a:uLnTx/>
                                <a:uFillTx/>
                                <a:latin typeface="Cambria Math" panose="02040503050406030204" pitchFamily="18" charset="0"/>
                              </a:rPr>
                              <m:t>𝑁</m:t>
                            </m:r>
                          </m:e>
                        </m:d>
                      </m:den>
                    </m:f>
                  </m:oMath>
                </a14:m>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sym typeface="Wingdings" panose="05000000000000000000" pitchFamily="2" charset="2"/>
                  </a:rPr>
                  <a:t> </a:t>
                </a:r>
                <a14:m>
                  <m:oMath xmlns:m="http://schemas.openxmlformats.org/officeDocument/2006/math">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𝑒</m:t>
                        </m:r>
                      </m:num>
                      <m:den>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𝑁</m:t>
                        </m:r>
                      </m:den>
                    </m:f>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ea typeface="Cambria Math" panose="02040503050406030204" pitchFamily="18" charset="0"/>
                        <a:sym typeface="Wingdings" panose="05000000000000000000" pitchFamily="2" charset="2"/>
                      </a:rPr>
                      <m:t>≈ </m:t>
                    </m:r>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ea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ea typeface="Cambria Math" panose="02040503050406030204" pitchFamily="18" charset="0"/>
                            <a:sym typeface="Wingdings" panose="05000000000000000000" pitchFamily="2" charset="2"/>
                          </a:rPr>
                          <m:t>𝑘</m:t>
                        </m:r>
                      </m:num>
                      <m:den>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ea typeface="Cambria Math" panose="02040503050406030204" pitchFamily="18" charset="0"/>
                            <a:sym typeface="Wingdings" panose="05000000000000000000" pitchFamily="2" charset="2"/>
                          </a:rPr>
                          <m:t>𝑑</m:t>
                        </m:r>
                      </m:den>
                    </m:f>
                  </m:oMath>
                </a14:m>
                <a:endParaRPr kumimoji="0" lang="en-US" sz="1600" b="0" i="0" u="none" strike="noStrike" kern="0" cap="none" spc="0" normalizeH="0" baseline="0" noProof="0" dirty="0">
                  <a:ln>
                    <a:noFill/>
                  </a:ln>
                  <a:solidFill>
                    <a:srgbClr val="333333"/>
                  </a:solidFill>
                  <a:effectLst/>
                  <a:uLnTx/>
                  <a:uFillTx/>
                  <a:latin typeface="Arial" panose="020B0604020202020204" pitchFamily="34" charset="0"/>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We can </a:t>
                </a:r>
                <a:r>
                  <a:rPr kumimoji="0" lang="en-US" sz="1600" b="0" i="0" u="none" strike="noStrike" kern="0" cap="none" spc="0" normalizeH="0" baseline="0" noProof="0" dirty="0">
                    <a:ln>
                      <a:noFill/>
                    </a:ln>
                    <a:solidFill>
                      <a:sysClr val="windowText" lastClr="000000"/>
                    </a:solidFill>
                    <a:effectLst/>
                    <a:uLnTx/>
                    <a:uFillTx/>
                    <a:latin typeface="Arial" panose="020B0604020202020204" pitchFamily="34" charset="0"/>
                  </a:rPr>
                  <a:t>use</a:t>
                </a:r>
                <a:r>
                  <a:rPr kumimoji="0" lang="en-US" sz="1600" b="0" i="0" u="none" strike="noStrike" kern="0" cap="none" spc="0" normalizeH="0" baseline="0" noProof="0" dirty="0">
                    <a:ln>
                      <a:noFill/>
                    </a:ln>
                    <a:solidFill>
                      <a:srgbClr val="61B4F6">
                        <a:lumMod val="75000"/>
                      </a:srgbClr>
                    </a:solidFill>
                    <a:effectLst/>
                    <a:uLnTx/>
                    <a:uFillTx/>
                    <a:latin typeface="Arial" panose="020B0604020202020204" pitchFamily="34" charset="0"/>
                  </a:rPr>
                  <a:t> continued fraction</a:t>
                </a:r>
                <a:r>
                  <a:rPr kumimoji="0" lang="en-US" sz="1600" b="0" i="0" u="none" strike="noStrike" kern="0" cap="none" spc="0" normalizeH="0" baseline="0" noProof="0" dirty="0">
                    <a:ln>
                      <a:noFill/>
                    </a:ln>
                    <a:solidFill>
                      <a:srgbClr val="FF0000"/>
                    </a:solidFill>
                    <a:effectLst/>
                    <a:uLnTx/>
                    <a:uFillTx/>
                    <a:latin typeface="Arial" panose="020B0604020202020204" pitchFamily="34" charset="0"/>
                  </a:rPr>
                  <a:t> </a:t>
                </a:r>
                <a:r>
                  <a:rPr kumimoji="0" lang="en-US" sz="1600" b="0" i="0" u="none" strike="noStrike" kern="0" cap="none" spc="0" normalizeH="0" baseline="0" noProof="0" dirty="0">
                    <a:ln>
                      <a:noFill/>
                    </a:ln>
                    <a:solidFill>
                      <a:sysClr val="windowText" lastClr="000000"/>
                    </a:solidFill>
                    <a:effectLst/>
                    <a:uLnTx/>
                    <a:uFillTx/>
                    <a:latin typeface="Arial" panose="020B0604020202020204" pitchFamily="34" charset="0"/>
                  </a:rPr>
                  <a:t>to find a set of fractions (the </a:t>
                </a:r>
                <a:r>
                  <a:rPr kumimoji="0" lang="en-US" sz="1600" b="0" i="0" u="none" strike="noStrike" kern="0" cap="none" spc="0" normalizeH="0" baseline="0" noProof="0" dirty="0" err="1">
                    <a:ln>
                      <a:noFill/>
                    </a:ln>
                    <a:solidFill>
                      <a:srgbClr val="61B4F6">
                        <a:lumMod val="75000"/>
                      </a:srgbClr>
                    </a:solidFill>
                    <a:effectLst/>
                    <a:uLnTx/>
                    <a:uFillTx/>
                    <a:latin typeface="Arial" panose="020B0604020202020204" pitchFamily="34" charset="0"/>
                  </a:rPr>
                  <a:t>convergents</a:t>
                </a:r>
                <a:r>
                  <a:rPr kumimoji="0" lang="en-US" sz="1600" b="0" i="0" u="none" strike="noStrike" kern="0" cap="none" spc="0" normalizeH="0" baseline="0" noProof="0" dirty="0">
                    <a:ln>
                      <a:noFill/>
                    </a:ln>
                    <a:solidFill>
                      <a:sysClr val="windowText" lastClr="000000"/>
                    </a:solidFill>
                    <a:effectLst/>
                    <a:uLnTx/>
                    <a:uFillTx/>
                    <a:latin typeface="Arial" panose="020B0604020202020204" pitchFamily="34" charset="0"/>
                  </a:rPr>
                  <a:t>) </a:t>
                </a:r>
                <a14:m>
                  <m:oMath xmlns:m="http://schemas.openxmlformats.org/officeDocument/2006/math">
                    <m:f>
                      <m:f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fPr>
                      <m:num>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𝑘</m:t>
                        </m:r>
                      </m:num>
                      <m:den>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𝑑</m:t>
                        </m:r>
                      </m:den>
                    </m:f>
                  </m:oMath>
                </a14:m>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that approximate </a:t>
                </a:r>
                <a14:m>
                  <m:oMath xmlns:m="http://schemas.openxmlformats.org/officeDocument/2006/math">
                    <m:f>
                      <m:f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fPr>
                      <m:num>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num>
                      <m:den>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𝑁</m:t>
                        </m:r>
                      </m:den>
                    </m:f>
                  </m:oMath>
                </a14:m>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Suppose we find </a:t>
                </a:r>
                <a14:m>
                  <m:oMath xmlns:m="http://schemas.openxmlformats.org/officeDocument/2006/math">
                    <m:f>
                      <m:f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fPr>
                      <m:num>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𝑘</m:t>
                        </m:r>
                      </m:num>
                      <m:den>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𝑑</m:t>
                        </m:r>
                      </m:den>
                    </m:f>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ea typeface="Cambria Math" panose="02040503050406030204" pitchFamily="18" charset="0"/>
                      </a:rPr>
                      <m:t>≈</m:t>
                    </m:r>
                    <m:f>
                      <m:fPr>
                        <m:ctrlP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fPr>
                      <m:num>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𝑒</m:t>
                        </m:r>
                      </m:num>
                      <m:den>
                        <m:r>
                          <a:rPr kumimoji="0" lang="en-US" sz="1600" b="0" i="1" u="none" strike="noStrike" kern="0" cap="none" spc="0" normalizeH="0" baseline="0" noProof="0" smtClean="0">
                            <a:ln>
                              <a:noFill/>
                            </a:ln>
                            <a:solidFill>
                              <a:sysClr val="windowText" lastClr="000000"/>
                            </a:solidFill>
                            <a:effectLst/>
                            <a:uLnTx/>
                            <a:uFillTx/>
                            <a:latin typeface="Cambria Math" panose="02040503050406030204" pitchFamily="18" charset="0"/>
                          </a:rPr>
                          <m:t>𝑁</m:t>
                        </m:r>
                      </m:den>
                    </m:f>
                  </m:oMath>
                </a14:m>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We’ll save ourselves a lot of trouble by making the following observations.</a:t>
                </a:r>
              </a:p>
              <a:p>
                <a:pPr marL="535305"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Since </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ed ≡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1 mod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and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(N) will be an even number, </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d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must be odd. So if </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d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is even, we’ll move to the next convergent.</a:t>
                </a:r>
              </a:p>
              <a:p>
                <a:pPr marL="535305"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Since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a:t>
                </a:r>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must be a whole number, we’ll check </a:t>
                </a:r>
                <a14:m>
                  <m:oMath xmlns:m="http://schemas.openxmlformats.org/officeDocument/2006/math">
                    <m:f>
                      <m:f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ctrlPr>
                      </m:fPr>
                      <m:num>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𝑒𝑑</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 −</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1</m:t>
                        </m:r>
                      </m:num>
                      <m:den>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sym typeface="Wingdings" panose="05000000000000000000" pitchFamily="2" charset="2"/>
                          </a:rPr>
                          <m:t>𝑘</m:t>
                        </m:r>
                      </m:den>
                    </m:f>
                  </m:oMath>
                </a14:m>
                <a:r>
                  <a:rPr kumimoji="0" lang="en-US" sz="1600" b="0" i="0" u="none" strike="noStrike" kern="0" cap="none" spc="0" normalizeH="0" baseline="0" noProof="0" dirty="0">
                    <a:ln>
                      <a:noFill/>
                    </a:ln>
                    <a:solidFill>
                      <a:srgbClr val="333333"/>
                    </a:solidFill>
                    <a:effectLst/>
                    <a:uLnTx/>
                    <a:uFillTx/>
                    <a:latin typeface="Arial" panose="020B0604020202020204" pitchFamily="34" charset="0"/>
                  </a:rPr>
                  <a:t>. If this isn’t a whole number, we’ll move on to the next convergent.</a:t>
                </a:r>
              </a:p>
            </p:txBody>
          </p:sp>
        </mc:Choice>
        <mc:Fallback xmlns="">
          <p:sp>
            <p:nvSpPr>
              <p:cNvPr id="12" name="TextBox 11">
                <a:extLst>
                  <a:ext uri="{FF2B5EF4-FFF2-40B4-BE49-F238E27FC236}">
                    <a16:creationId xmlns:a16="http://schemas.microsoft.com/office/drawing/2014/main" id="{16E2C261-19F5-2E66-02D3-EAFACCD9B233}"/>
                  </a:ext>
                </a:extLst>
              </p:cNvPr>
              <p:cNvSpPr txBox="1">
                <a:spLocks noRot="1" noChangeAspect="1" noMove="1" noResize="1" noEditPoints="1" noAdjustHandles="1" noChangeArrowheads="1" noChangeShapeType="1" noTextEdit="1"/>
              </p:cNvSpPr>
              <p:nvPr/>
            </p:nvSpPr>
            <p:spPr>
              <a:xfrm>
                <a:off x="105051" y="774012"/>
                <a:ext cx="8679898" cy="4012380"/>
              </a:xfrm>
              <a:prstGeom prst="rect">
                <a:avLst/>
              </a:prstGeom>
              <a:blipFill>
                <a:blip r:embed="rId2"/>
                <a:stretch>
                  <a:fillRect l="-281" t="-456" b="-1064"/>
                </a:stretch>
              </a:blipFill>
            </p:spPr>
            <p:txBody>
              <a:bodyPr/>
              <a:lstStyle/>
              <a:p>
                <a:r>
                  <a:rPr lang="en-ID">
                    <a:noFill/>
                  </a:rPr>
                  <a:t> </a:t>
                </a:r>
              </a:p>
            </p:txBody>
          </p:sp>
        </mc:Fallback>
      </mc:AlternateContent>
      <p:sp>
        <p:nvSpPr>
          <p:cNvPr id="3" name="TextBox 2">
            <a:extLst>
              <a:ext uri="{FF2B5EF4-FFF2-40B4-BE49-F238E27FC236}">
                <a16:creationId xmlns:a16="http://schemas.microsoft.com/office/drawing/2014/main" id="{D383E109-8DAC-4648-C397-E1CBBD1DD84C}"/>
              </a:ext>
            </a:extLst>
          </p:cNvPr>
          <p:cNvSpPr txBox="1"/>
          <p:nvPr/>
        </p:nvSpPr>
        <p:spPr>
          <a:xfrm>
            <a:off x="105051" y="357108"/>
            <a:ext cx="2021316" cy="400110"/>
          </a:xfrm>
          <a:prstGeom prst="rect">
            <a:avLst/>
          </a:prstGeom>
          <a:noFill/>
        </p:spPr>
        <p:txBody>
          <a:bodyPr wrap="square" rtlCol="0">
            <a:spAutoFit/>
          </a:bodyPr>
          <a:lstStyle/>
          <a:p>
            <a:r>
              <a:rPr lang="en-US" sz="2000" b="1" dirty="0">
                <a:solidFill>
                  <a:srgbClr val="0070C0"/>
                </a:solidFill>
                <a:latin typeface="Orbitron" panose="020B0604020202020204" charset="0"/>
              </a:rPr>
              <a:t>Algorithm</a:t>
            </a:r>
            <a:endParaRPr lang="en-ID" b="1" dirty="0">
              <a:solidFill>
                <a:srgbClr val="0070C0"/>
              </a:solidFill>
              <a:latin typeface="Orbitron" panose="020B0604020202020204" charset="0"/>
            </a:endParaRPr>
          </a:p>
        </p:txBody>
      </p:sp>
    </p:spTree>
    <p:extLst>
      <p:ext uri="{BB962C8B-B14F-4D97-AF65-F5344CB8AC3E}">
        <p14:creationId xmlns:p14="http://schemas.microsoft.com/office/powerpoint/2010/main" val="319902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4C9123-F815-23A0-FF7C-02DE221CF193}"/>
              </a:ext>
            </a:extLst>
          </p:cNvPr>
          <p:cNvSpPr>
            <a:spLocks noGrp="1"/>
          </p:cNvSpPr>
          <p:nvPr>
            <p:ph type="title" idx="3"/>
          </p:nvPr>
        </p:nvSpPr>
        <p:spPr>
          <a:xfrm>
            <a:off x="720000" y="164778"/>
            <a:ext cx="7704000" cy="592200"/>
          </a:xfrm>
        </p:spPr>
        <p:txBody>
          <a:bodyPr/>
          <a:lstStyle/>
          <a:p>
            <a:r>
              <a:rPr lang="en-ID" dirty="0"/>
              <a:t>Wiener Attack</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50545A76-4623-346F-575C-EA499A891036}"/>
                  </a:ext>
                </a:extLst>
              </p:cNvPr>
              <p:cNvSpPr txBox="1"/>
              <p:nvPr/>
            </p:nvSpPr>
            <p:spPr>
              <a:xfrm>
                <a:off x="302005" y="756978"/>
                <a:ext cx="8539990" cy="2893100"/>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200" b="0" i="0" u="none" strike="noStrike" kern="0" cap="none" spc="0" normalizeH="0" baseline="0" noProof="0" dirty="0">
                    <a:ln>
                      <a:solidFill>
                        <a:sysClr val="windowText" lastClr="000000"/>
                      </a:solidFill>
                    </a:ln>
                    <a:solidFill>
                      <a:srgbClr val="61B4F6">
                        <a:lumMod val="75000"/>
                      </a:srgbClr>
                    </a:solidFill>
                    <a:effectLst/>
                    <a:uLnTx/>
                    <a:uFillTx/>
                    <a:latin typeface="Concert One" pitchFamily="2" charset="0"/>
                  </a:rPr>
                  <a:t>Quadratic Equations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Suppose </a:t>
                </a:r>
                <a:r>
                  <a:rPr kumimoji="0" lang="en-US" sz="1600" b="0" i="1" u="none" strike="noStrike" kern="0" cap="none" spc="0" normalizeH="0" baseline="0" noProof="0" dirty="0">
                    <a:ln>
                      <a:noFill/>
                    </a:ln>
                    <a:solidFill>
                      <a:sysClr val="windowText" lastClr="000000"/>
                    </a:solidFill>
                    <a:effectLst/>
                    <a:uLnTx/>
                    <a:uFillTx/>
                  </a:rPr>
                  <a:t>p, q </a:t>
                </a:r>
                <a:r>
                  <a:rPr kumimoji="0" lang="en-US" sz="1600" b="0" i="0" u="none" strike="noStrike" kern="0" cap="none" spc="0" normalizeH="0" baseline="0" noProof="0" dirty="0">
                    <a:ln>
                      <a:noFill/>
                    </a:ln>
                    <a:solidFill>
                      <a:sysClr val="windowText" lastClr="000000"/>
                    </a:solidFill>
                    <a:effectLst/>
                    <a:uLnTx/>
                    <a:uFillTx/>
                  </a:rPr>
                  <a:t>are the primes whose conduct is </a:t>
                </a:r>
                <a:r>
                  <a:rPr kumimoji="0" lang="en-US" sz="1600" b="0" i="1" u="none" strike="noStrike" kern="0" cap="none" spc="0" normalizeH="0" baseline="0" noProof="0" dirty="0">
                    <a:ln>
                      <a:noFill/>
                    </a:ln>
                    <a:solidFill>
                      <a:sysClr val="windowText" lastClr="000000"/>
                    </a:solidFill>
                    <a:effectLst/>
                    <a:uLnTx/>
                    <a:uFillTx/>
                  </a:rPr>
                  <a:t>N. </a:t>
                </a:r>
                <a:r>
                  <a:rPr kumimoji="0" lang="en-US" sz="1600" b="0" i="0" u="none" strike="noStrike" kern="0" cap="none" spc="0" normalizeH="0" baseline="0" noProof="0" dirty="0">
                    <a:ln>
                      <a:noFill/>
                    </a:ln>
                    <a:solidFill>
                      <a:sysClr val="windowText" lastClr="000000"/>
                    </a:solidFill>
                    <a:effectLst/>
                    <a:uLnTx/>
                    <a:uFillTx/>
                  </a:rPr>
                  <a:t>We have: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 N – (p + q) + 1</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P + q = N –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latin typeface="Arial" panose="020B0604020202020204" pitchFamily="34" charset="0"/>
                  </a:rPr>
                  <a:t>(N) + 1</a:t>
                </a:r>
                <a:endParaRPr kumimoji="0" lang="en-US" sz="1600" b="0" i="1" u="none" strike="noStrike" kern="0" cap="none" spc="0" normalizeH="0" baseline="0" noProof="0" dirty="0">
                  <a:ln>
                    <a:noFill/>
                  </a:ln>
                  <a:solidFill>
                    <a:srgbClr val="333333"/>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333333"/>
                    </a:solidFill>
                    <a:effectLst/>
                    <a:uLnTx/>
                    <a:uFillTx/>
                  </a:rPr>
                  <a:t>Consider the quadratic equation </a:t>
                </a:r>
                <a:r>
                  <a:rPr kumimoji="0" lang="en-US" sz="1600" b="0" i="1" u="none" strike="noStrike" kern="0" cap="none" spc="0" normalizeH="0" baseline="0" noProof="0" dirty="0">
                    <a:ln>
                      <a:noFill/>
                    </a:ln>
                    <a:solidFill>
                      <a:srgbClr val="333333"/>
                    </a:solidFill>
                    <a:effectLst/>
                    <a:uLnTx/>
                    <a:uFillTx/>
                  </a:rPr>
                  <a:t>(x – p)(x – q) </a:t>
                </a:r>
                <a:r>
                  <a:rPr kumimoji="0" lang="en-US" sz="1600" b="0" i="0" u="none" strike="noStrike" kern="0" cap="none" spc="0" normalizeH="0" baseline="0" noProof="0" dirty="0">
                    <a:ln>
                      <a:noFill/>
                    </a:ln>
                    <a:solidFill>
                      <a:srgbClr val="333333"/>
                    </a:solidFill>
                    <a:effectLst/>
                    <a:uLnTx/>
                    <a:uFillTx/>
                  </a:rPr>
                  <a:t>= 0, whose roots are </a:t>
                </a:r>
                <a:r>
                  <a:rPr kumimoji="0" lang="en-US" sz="1600" b="0" i="1" u="none" strike="noStrike" kern="0" cap="none" spc="0" normalizeH="0" baseline="0" noProof="0" dirty="0">
                    <a:ln>
                      <a:noFill/>
                    </a:ln>
                    <a:solidFill>
                      <a:srgbClr val="333333"/>
                    </a:solidFill>
                    <a:effectLst/>
                    <a:uLnTx/>
                    <a:uFillTx/>
                  </a:rPr>
                  <a:t>p, q, </a:t>
                </a:r>
                <a:r>
                  <a:rPr kumimoji="0" lang="en-US" sz="1600" b="0" i="0" u="none" strike="noStrike" kern="0" cap="none" spc="0" normalizeH="0" baseline="0" noProof="0" dirty="0">
                    <a:ln>
                      <a:noFill/>
                    </a:ln>
                    <a:solidFill>
                      <a:srgbClr val="333333"/>
                    </a:solidFill>
                    <a:effectLst/>
                    <a:uLnTx/>
                    <a:uFillTx/>
                  </a:rPr>
                  <a:t>the prime factors of </a:t>
                </a:r>
                <a:r>
                  <a:rPr kumimoji="0" lang="en-US" sz="1600" b="0" i="1" u="none" strike="noStrike" kern="0" cap="none" spc="0" normalizeH="0" baseline="0" noProof="0" dirty="0">
                    <a:ln>
                      <a:noFill/>
                    </a:ln>
                    <a:solidFill>
                      <a:srgbClr val="333333"/>
                    </a:solidFill>
                    <a:effectLst/>
                    <a:uLnTx/>
                    <a:uFillTx/>
                  </a:rPr>
                  <a:t>N. </a:t>
                </a:r>
                <a:r>
                  <a:rPr kumimoji="0" lang="en-US" sz="1600" b="0" i="0" u="none" strike="noStrike" kern="0" cap="none" spc="0" normalizeH="0" baseline="0" noProof="0" dirty="0">
                    <a:ln>
                      <a:noFill/>
                    </a:ln>
                    <a:solidFill>
                      <a:srgbClr val="333333"/>
                    </a:solidFill>
                    <a:effectLst/>
                    <a:uLnTx/>
                    <a:uFillTx/>
                  </a:rPr>
                  <a:t>We have:</a:t>
                </a:r>
              </a:p>
              <a:p>
                <a:pPr marL="0" marR="0" lvl="0" indent="0" defTabSz="914400" eaLnBrk="1" fontAlgn="auto" latinLnBrk="0" hangingPunct="1">
                  <a:lnSpc>
                    <a:spcPct val="100000"/>
                  </a:lnSpc>
                  <a:spcBef>
                    <a:spcPts val="0"/>
                  </a:spcBef>
                  <a:spcAft>
                    <a:spcPts val="0"/>
                  </a:spcAft>
                  <a:buClrTx/>
                  <a:buSzTx/>
                  <a:buFontTx/>
                  <a:buNone/>
                  <a:tabLst>
                    <a:tab pos="5020945" algn="r"/>
                  </a:tabLst>
                  <a:defRPr/>
                </a:pPr>
                <a:r>
                  <a:rPr kumimoji="0" lang="en-US" sz="1600" b="0" i="0" u="none" strike="noStrike" kern="0" cap="none" spc="0" normalizeH="0" baseline="0" noProof="0" dirty="0">
                    <a:ln>
                      <a:noFill/>
                    </a:ln>
                    <a:solidFill>
                      <a:srgbClr val="333333"/>
                    </a:solidFill>
                    <a:effectLst/>
                    <a:uLnTx/>
                    <a:uFillTx/>
                  </a:rPr>
                  <a:t>	</a:t>
                </a:r>
                <a:r>
                  <a:rPr kumimoji="0" lang="en-US" sz="1600" b="0" i="1" u="none" strike="noStrike" kern="0" cap="none" spc="0" normalizeH="0" baseline="0" noProof="0" dirty="0">
                    <a:ln>
                      <a:noFill/>
                    </a:ln>
                    <a:solidFill>
                      <a:srgbClr val="333333"/>
                    </a:solidFill>
                    <a:effectLst/>
                    <a:uLnTx/>
                    <a:uFillTx/>
                  </a:rPr>
                  <a:t>(x – p)*(x-q) = 0</a:t>
                </a:r>
              </a:p>
              <a:p>
                <a:pPr marL="0" marR="0" lvl="0" indent="0" defTabSz="914400" eaLnBrk="1" fontAlgn="auto" latinLnBrk="0" hangingPunct="1">
                  <a:lnSpc>
                    <a:spcPct val="100000"/>
                  </a:lnSpc>
                  <a:spcBef>
                    <a:spcPts val="0"/>
                  </a:spcBef>
                  <a:spcAft>
                    <a:spcPts val="0"/>
                  </a:spcAft>
                  <a:buClrTx/>
                  <a:buSzTx/>
                  <a:buFontTx/>
                  <a:buNone/>
                  <a:tabLst>
                    <a:tab pos="5020945" algn="r"/>
                  </a:tabLst>
                  <a:defRPr/>
                </a:pPr>
                <a:r>
                  <a:rPr kumimoji="0" lang="en-US" sz="1600" b="0" i="1" u="none" strike="noStrike" kern="0" cap="none" spc="0" normalizeH="0" baseline="0" noProof="0" dirty="0">
                    <a:ln>
                      <a:noFill/>
                    </a:ln>
                    <a:solidFill>
                      <a:srgbClr val="333333"/>
                    </a:solidFill>
                    <a:effectLst/>
                    <a:uLnTx/>
                    <a:uFillTx/>
                  </a:rPr>
                  <a:t>	</a:t>
                </a:r>
                <a14:m>
                  <m:oMath xmlns:m="http://schemas.openxmlformats.org/officeDocument/2006/math">
                    <m:sSup>
                      <m:sSup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𝑥</m:t>
                        </m:r>
                      </m:e>
                      <m:sup>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2</m:t>
                        </m:r>
                      </m:sup>
                    </m:sSup>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d>
                      <m:d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ctrlPr>
                      </m:dPr>
                      <m:e>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𝑝</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𝑞</m:t>
                        </m:r>
                      </m:e>
                    </m:d>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𝑥</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𝑝</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𝑞</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0</m:t>
                    </m:r>
                  </m:oMath>
                </a14:m>
                <a:endParaRPr kumimoji="0" lang="en-US" sz="1600" b="0" i="1" u="none" strike="noStrike" kern="0" cap="none" spc="0" normalizeH="0" baseline="0" noProof="0" dirty="0">
                  <a:ln>
                    <a:noFill/>
                  </a:ln>
                  <a:solidFill>
                    <a:srgbClr val="333333"/>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tab pos="5020945" algn="r"/>
                  </a:tabLst>
                  <a:defRPr/>
                </a:pPr>
                <a:r>
                  <a:rPr kumimoji="0" lang="en-US" sz="1600" b="0" i="0" u="none" strike="noStrike" kern="0" cap="none" spc="0" normalizeH="0" baseline="0" noProof="0" dirty="0">
                    <a:ln>
                      <a:noFill/>
                    </a:ln>
                    <a:solidFill>
                      <a:srgbClr val="333333"/>
                    </a:solidFill>
                    <a:effectLst/>
                    <a:uLnTx/>
                    <a:uFillTx/>
                  </a:rPr>
                  <a:t>	 </a:t>
                </a:r>
                <a14:m>
                  <m:oMath xmlns:m="http://schemas.openxmlformats.org/officeDocument/2006/math">
                    <m:sSup>
                      <m:sSupPr>
                        <m:ctrlP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ctrlPr>
                      </m:sSupPr>
                      <m:e>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𝑥</m:t>
                        </m:r>
                      </m:e>
                      <m:sup>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2</m:t>
                        </m:r>
                      </m:sup>
                    </m:sSup>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𝑁</m:t>
                    </m:r>
                    <m:r>
                      <a:rPr kumimoji="0" lang="en-US" sz="1600" b="0" i="1" u="none" strike="noStrike" kern="0" cap="none" spc="0" normalizeH="0" baseline="0" noProof="0" smtClean="0">
                        <a:ln>
                          <a:noFill/>
                        </a:ln>
                        <a:solidFill>
                          <a:srgbClr val="333333"/>
                        </a:solidFill>
                        <a:effectLst/>
                        <a:uLnTx/>
                        <a:uFillTx/>
                        <a:latin typeface="Cambria Math" panose="02040503050406030204" pitchFamily="18" charset="0"/>
                      </a:rPr>
                      <m:t> −</m:t>
                    </m:r>
                    <m:r>
                      <m:rPr>
                        <m:nor/>
                      </m:rPr>
                      <a:rPr kumimoji="0" lang="el-GR" sz="1600" b="0" i="1" u="none" strike="noStrike" kern="0" cap="none" spc="0" normalizeH="0" baseline="0" noProof="0" dirty="0" smtClean="0">
                        <a:ln>
                          <a:noFill/>
                        </a:ln>
                        <a:solidFill>
                          <a:srgbClr val="333333"/>
                        </a:solidFill>
                        <a:effectLst/>
                        <a:uLnTx/>
                        <a:uFillTx/>
                        <a:latin typeface="Arial" panose="020B0604020202020204" pitchFamily="34" charset="0"/>
                      </a:rPr>
                      <m:t>φ</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N</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 + </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1</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x</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 + </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N</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 = </m:t>
                    </m:r>
                    <m:r>
                      <m:rPr>
                        <m:nor/>
                      </m:rPr>
                      <a:rPr kumimoji="0" lang="en-US" sz="1600" b="0" i="0" u="none" strike="noStrike" kern="0" cap="none" spc="0" normalizeH="0" baseline="0" noProof="0" dirty="0" smtClean="0">
                        <a:ln>
                          <a:noFill/>
                        </a:ln>
                        <a:solidFill>
                          <a:srgbClr val="333333"/>
                        </a:solidFill>
                        <a:effectLst/>
                        <a:uLnTx/>
                        <a:uFillTx/>
                        <a:latin typeface="Arial" panose="020B0604020202020204" pitchFamily="34" charset="0"/>
                      </a:rPr>
                      <m:t>0</m:t>
                    </m:r>
                  </m:oMath>
                </a14:m>
                <a:endParaRPr kumimoji="0" lang="en-US" sz="1600" b="0" i="0" u="none" strike="noStrike" kern="0" cap="none" spc="0" normalizeH="0" baseline="0" noProof="0" dirty="0">
                  <a:ln>
                    <a:noFill/>
                  </a:ln>
                  <a:solidFill>
                    <a:srgbClr val="333333"/>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tab pos="5020945" algn="r"/>
                  </a:tabLst>
                  <a:defRPr/>
                </a:pPr>
                <a:r>
                  <a:rPr kumimoji="0" lang="en-US" sz="1600" b="0" i="0" u="none" strike="noStrike" kern="0" cap="none" spc="0" normalizeH="0" baseline="0" noProof="0" dirty="0">
                    <a:ln>
                      <a:noFill/>
                    </a:ln>
                    <a:solidFill>
                      <a:srgbClr val="333333"/>
                    </a:solidFill>
                    <a:effectLst/>
                    <a:uLnTx/>
                    <a:uFillTx/>
                  </a:rPr>
                  <a:t>If our value </a:t>
                </a:r>
                <a:r>
                  <a:rPr kumimoji="0" lang="el-GR" sz="1600" b="0" i="1" u="none" strike="noStrike" kern="0" cap="none" spc="0" normalizeH="0" baseline="0" noProof="0" dirty="0">
                    <a:ln>
                      <a:noFill/>
                    </a:ln>
                    <a:solidFill>
                      <a:srgbClr val="333333"/>
                    </a:solidFill>
                    <a:effectLst/>
                    <a:uLnTx/>
                    <a:uFillTx/>
                    <a:latin typeface="Arial" panose="020B0604020202020204" pitchFamily="34" charset="0"/>
                  </a:rPr>
                  <a:t>φ</a:t>
                </a:r>
                <a:r>
                  <a:rPr kumimoji="0" lang="en-US" sz="1600" b="0" i="1" u="none" strike="noStrike" kern="0" cap="none" spc="0" normalizeH="0" baseline="0" noProof="0" dirty="0">
                    <a:ln>
                      <a:noFill/>
                    </a:ln>
                    <a:solidFill>
                      <a:srgbClr val="333333"/>
                    </a:solidFill>
                    <a:effectLst/>
                    <a:uLnTx/>
                    <a:uFillTx/>
                  </a:rPr>
                  <a:t>(N) </a:t>
                </a:r>
                <a:r>
                  <a:rPr kumimoji="0" lang="en-US" sz="1600" b="0" i="0" u="none" strike="noStrike" kern="0" cap="none" spc="0" normalizeH="0" baseline="0" noProof="0" dirty="0">
                    <a:ln>
                      <a:noFill/>
                    </a:ln>
                    <a:solidFill>
                      <a:srgbClr val="333333"/>
                    </a:solidFill>
                    <a:effectLst/>
                    <a:uLnTx/>
                    <a:uFillTx/>
                  </a:rPr>
                  <a:t>is correct, then the roots of this equation will be whole numbers, and the factors of N</a:t>
                </a:r>
              </a:p>
            </p:txBody>
          </p:sp>
        </mc:Choice>
        <mc:Fallback xmlns="">
          <p:sp>
            <p:nvSpPr>
              <p:cNvPr id="14" name="TextBox 13">
                <a:extLst>
                  <a:ext uri="{FF2B5EF4-FFF2-40B4-BE49-F238E27FC236}">
                    <a16:creationId xmlns:a16="http://schemas.microsoft.com/office/drawing/2014/main" id="{50545A76-4623-346F-575C-EA499A891036}"/>
                  </a:ext>
                </a:extLst>
              </p:cNvPr>
              <p:cNvSpPr txBox="1">
                <a:spLocks noRot="1" noChangeAspect="1" noMove="1" noResize="1" noEditPoints="1" noAdjustHandles="1" noChangeArrowheads="1" noChangeShapeType="1" noTextEdit="1"/>
              </p:cNvSpPr>
              <p:nvPr/>
            </p:nvSpPr>
            <p:spPr>
              <a:xfrm>
                <a:off x="302005" y="756978"/>
                <a:ext cx="8539990" cy="2893100"/>
              </a:xfrm>
              <a:prstGeom prst="rect">
                <a:avLst/>
              </a:prstGeom>
              <a:blipFill>
                <a:blip r:embed="rId2"/>
                <a:stretch>
                  <a:fillRect l="-429" b="-1684"/>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1B65B37-B73F-72AF-5D86-0013A7790E03}"/>
                  </a:ext>
                </a:extLst>
              </p:cNvPr>
              <p:cNvSpPr txBox="1"/>
              <p:nvPr/>
            </p:nvSpPr>
            <p:spPr>
              <a:xfrm>
                <a:off x="2215092" y="3612586"/>
                <a:ext cx="6928907" cy="1259384"/>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b="0" i="0" u="none" strike="noStrike" kern="0" cap="none" spc="0" normalizeH="0" baseline="0" noProof="0" dirty="0">
                    <a:ln>
                      <a:noFill/>
                    </a:ln>
                    <a:solidFill>
                      <a:srgbClr val="FF0000"/>
                    </a:solidFill>
                    <a:effectLst/>
                    <a:uLnTx/>
                    <a:uFillTx/>
                  </a:rPr>
                  <a:t>Conditions:</a:t>
                </a:r>
              </a:p>
              <a:p>
                <a:pPr marL="357505" marR="0" lvl="0" indent="0" defTabSz="914400" eaLnBrk="1" fontAlgn="auto" latinLnBrk="0" hangingPunct="1">
                  <a:lnSpc>
                    <a:spcPct val="100000"/>
                  </a:lnSpc>
                  <a:spcBef>
                    <a:spcPts val="0"/>
                  </a:spcBef>
                  <a:spcAft>
                    <a:spcPts val="0"/>
                  </a:spcAft>
                  <a:buClrTx/>
                  <a:buSzTx/>
                  <a:buFont typeface="Wingdings" panose="05000000000000000000" pitchFamily="2" charset="2"/>
                  <a:buChar char="ü"/>
                  <a:tabLst/>
                  <a:defRPr/>
                </a:pPr>
                <a:r>
                  <a:rPr kumimoji="0" lang="en-US" b="0" i="0" u="none" strike="noStrike" kern="0" cap="none" spc="0" normalizeH="0" baseline="0" noProof="0" dirty="0">
                    <a:ln>
                      <a:noFill/>
                    </a:ln>
                    <a:solidFill>
                      <a:sysClr val="windowText" lastClr="000000"/>
                    </a:solidFill>
                    <a:effectLst/>
                    <a:uLnTx/>
                    <a:uFillTx/>
                  </a:rPr>
                  <a:t>Let </a:t>
                </a:r>
                <a:r>
                  <a:rPr kumimoji="0" lang="en-US" b="0" i="1" u="none" strike="noStrike" kern="0" cap="none" spc="0" normalizeH="0" baseline="0" noProof="0" dirty="0">
                    <a:ln>
                      <a:noFill/>
                    </a:ln>
                    <a:solidFill>
                      <a:sysClr val="windowText" lastClr="000000"/>
                    </a:solidFill>
                    <a:effectLst/>
                    <a:uLnTx/>
                    <a:uFillTx/>
                  </a:rPr>
                  <a:t>N = p*q </a:t>
                </a:r>
                <a:r>
                  <a:rPr kumimoji="0" lang="en-US" b="0" i="0" u="none" strike="noStrike" kern="0" cap="none" spc="0" normalizeH="0" baseline="0" noProof="0" dirty="0">
                    <a:ln>
                      <a:noFill/>
                    </a:ln>
                    <a:solidFill>
                      <a:sysClr val="windowText" lastClr="000000"/>
                    </a:solidFill>
                    <a:effectLst/>
                    <a:uLnTx/>
                    <a:uFillTx/>
                  </a:rPr>
                  <a:t>with </a:t>
                </a:r>
                <a:r>
                  <a:rPr kumimoji="0" lang="en-US" b="0" i="1" u="none" strike="noStrike" kern="0" cap="none" spc="0" normalizeH="0" baseline="0" noProof="0" dirty="0">
                    <a:ln>
                      <a:noFill/>
                    </a:ln>
                    <a:solidFill>
                      <a:sysClr val="windowText" lastClr="000000"/>
                    </a:solidFill>
                    <a:effectLst/>
                    <a:uLnTx/>
                    <a:uFillTx/>
                  </a:rPr>
                  <a:t>p &lt; q &lt; 2q. </a:t>
                </a:r>
                <a:r>
                  <a:rPr kumimoji="0" lang="en-US" b="0" i="0" u="none" strike="noStrike" kern="0" cap="none" spc="0" normalizeH="0" baseline="0" noProof="0" dirty="0">
                    <a:ln>
                      <a:noFill/>
                    </a:ln>
                    <a:solidFill>
                      <a:sysClr val="windowText" lastClr="000000"/>
                    </a:solidFill>
                    <a:effectLst/>
                    <a:uLnTx/>
                    <a:uFillTx/>
                  </a:rPr>
                  <a:t>Let </a:t>
                </a:r>
                <a:r>
                  <a:rPr kumimoji="0" lang="en-US" b="0" i="1" u="none" strike="noStrike" kern="0" cap="none" spc="0" normalizeH="0" baseline="0" noProof="0" dirty="0">
                    <a:ln>
                      <a:noFill/>
                    </a:ln>
                    <a:solidFill>
                      <a:sysClr val="windowText" lastClr="000000"/>
                    </a:solidFill>
                    <a:effectLst/>
                    <a:uLnTx/>
                    <a:uFillTx/>
                  </a:rPr>
                  <a:t>d &lt; </a:t>
                </a:r>
                <a14:m>
                  <m:oMath xmlns:m="http://schemas.openxmlformats.org/officeDocument/2006/math">
                    <m:f>
                      <m:f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fPr>
                      <m:num>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1</m:t>
                        </m:r>
                      </m:num>
                      <m:den>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3</m:t>
                        </m:r>
                      </m:den>
                    </m:f>
                    <m:sSup>
                      <m:sSupPr>
                        <m:ctrlP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ctrlPr>
                      </m:sSupPr>
                      <m:e>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𝑁</m:t>
                        </m:r>
                      </m:e>
                      <m:sup>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0</m:t>
                        </m:r>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m:t>
                        </m:r>
                        <m:r>
                          <a:rPr kumimoji="0" lang="en-US" b="0" i="1" u="none" strike="noStrike" kern="0" cap="none" spc="0" normalizeH="0" baseline="0" noProof="0" smtClean="0">
                            <a:ln>
                              <a:noFill/>
                            </a:ln>
                            <a:solidFill>
                              <a:sysClr val="windowText" lastClr="000000"/>
                            </a:solidFill>
                            <a:effectLst/>
                            <a:uLnTx/>
                            <a:uFillTx/>
                            <a:latin typeface="Cambria Math" panose="02040503050406030204" pitchFamily="18" charset="0"/>
                          </a:rPr>
                          <m:t>25</m:t>
                        </m:r>
                      </m:sup>
                    </m:sSup>
                  </m:oMath>
                </a14:m>
                <a:endParaRPr kumimoji="0" lang="en-ID" b="0" i="0" u="none" strike="noStrike" kern="0" cap="none" spc="0" normalizeH="0" baseline="0" noProof="0" dirty="0">
                  <a:ln>
                    <a:noFill/>
                  </a:ln>
                  <a:solidFill>
                    <a:sysClr val="windowText" lastClr="000000"/>
                  </a:solidFill>
                  <a:effectLst/>
                  <a:uLnTx/>
                  <a:uFillTx/>
                </a:endParaRPr>
              </a:p>
              <a:p>
                <a:pPr marL="357505" marR="0" lvl="0" indent="0" defTabSz="914400" eaLnBrk="1" fontAlgn="auto" latinLnBrk="0" hangingPunct="1">
                  <a:lnSpc>
                    <a:spcPct val="100000"/>
                  </a:lnSpc>
                  <a:spcBef>
                    <a:spcPts val="0"/>
                  </a:spcBef>
                  <a:spcAft>
                    <a:spcPts val="0"/>
                  </a:spcAft>
                  <a:buClrTx/>
                  <a:buSzTx/>
                  <a:buFont typeface="Wingdings" panose="05000000000000000000" pitchFamily="2" charset="2"/>
                  <a:buChar char="ü"/>
                  <a:tabLst/>
                  <a:defRPr/>
                </a:pPr>
                <a:r>
                  <a:rPr kumimoji="0" lang="en-ID" b="0" i="0" u="none" strike="noStrike" kern="0" cap="none" spc="0" normalizeH="0" baseline="0" noProof="0" dirty="0">
                    <a:ln>
                      <a:noFill/>
                    </a:ln>
                    <a:solidFill>
                      <a:sysClr val="windowText" lastClr="000000"/>
                    </a:solidFill>
                    <a:effectLst/>
                    <a:uLnTx/>
                    <a:uFillTx/>
                  </a:rPr>
                  <a:t>Given (</a:t>
                </a:r>
                <a:r>
                  <a:rPr kumimoji="0" lang="en-ID" b="0" i="1" u="none" strike="noStrike" kern="0" cap="none" spc="0" normalizeH="0" baseline="0" noProof="0" dirty="0">
                    <a:ln>
                      <a:noFill/>
                    </a:ln>
                    <a:solidFill>
                      <a:sysClr val="windowText" lastClr="000000"/>
                    </a:solidFill>
                    <a:effectLst/>
                    <a:uLnTx/>
                    <a:uFillTx/>
                  </a:rPr>
                  <a:t>N, e) with </a:t>
                </a:r>
                <a:r>
                  <a:rPr kumimoji="0" lang="en-ID" b="0" i="0" u="none" strike="noStrike" kern="0" cap="none" spc="0" normalizeH="0" baseline="0" noProof="0" dirty="0">
                    <a:ln>
                      <a:noFill/>
                    </a:ln>
                    <a:solidFill>
                      <a:sysClr val="windowText" lastClr="000000"/>
                    </a:solidFill>
                    <a:effectLst/>
                    <a:uLnTx/>
                    <a:uFillTx/>
                  </a:rPr>
                  <a:t>ed ≡ 1 (mod </a:t>
                </a:r>
                <a:r>
                  <a:rPr kumimoji="0" lang="el-GR" b="0" i="0" u="none" strike="noStrike" kern="0" cap="none" spc="0" normalizeH="0" baseline="0" noProof="0" dirty="0">
                    <a:ln>
                      <a:noFill/>
                    </a:ln>
                    <a:solidFill>
                      <a:srgbClr val="202122"/>
                    </a:solidFill>
                    <a:effectLst/>
                    <a:uLnTx/>
                    <a:uFillTx/>
                    <a:latin typeface="Arial" panose="020B0604020202020204" pitchFamily="34" charset="0"/>
                  </a:rPr>
                  <a:t>λ</a:t>
                </a:r>
                <a:r>
                  <a:rPr kumimoji="0" lang="en-US" b="0" i="0" u="none" strike="noStrike" kern="0" cap="none" spc="0" normalizeH="0" baseline="0" noProof="0" dirty="0">
                    <a:ln>
                      <a:noFill/>
                    </a:ln>
                    <a:solidFill>
                      <a:srgbClr val="202122"/>
                    </a:solidFill>
                    <a:effectLst/>
                    <a:uLnTx/>
                    <a:uFillTx/>
                    <a:latin typeface="Arial" panose="020B0604020202020204" pitchFamily="34" charset="0"/>
                  </a:rPr>
                  <a:t> (N)), the attacker can efficiently recover </a:t>
                </a:r>
                <a:r>
                  <a:rPr kumimoji="0" lang="en-US" b="0" i="1" u="none" strike="noStrike" kern="0" cap="none" spc="0" normalizeH="0" baseline="0" noProof="0" dirty="0">
                    <a:ln>
                      <a:noFill/>
                    </a:ln>
                    <a:solidFill>
                      <a:srgbClr val="202122"/>
                    </a:solidFill>
                    <a:effectLst/>
                    <a:uLnTx/>
                    <a:uFillTx/>
                    <a:latin typeface="Arial" panose="020B0604020202020204" pitchFamily="34" charset="0"/>
                  </a:rPr>
                  <a:t>d.</a:t>
                </a:r>
              </a:p>
              <a:p>
                <a:pPr marL="357505" marR="0" lvl="0" indent="0" defTabSz="914400" eaLnBrk="1" fontAlgn="auto" latinLnBrk="0" hangingPunct="1">
                  <a:lnSpc>
                    <a:spcPct val="100000"/>
                  </a:lnSpc>
                  <a:spcBef>
                    <a:spcPts val="0"/>
                  </a:spcBef>
                  <a:spcAft>
                    <a:spcPts val="0"/>
                  </a:spcAft>
                  <a:buClrTx/>
                  <a:buSzTx/>
                  <a:buFontTx/>
                  <a:buNone/>
                  <a:tabLst/>
                  <a:defRPr/>
                </a:pPr>
                <a:endParaRPr kumimoji="0" lang="en-US" b="0" i="1" u="none" strike="noStrike" kern="0" cap="none" spc="0" normalizeH="0" baseline="0" noProof="0" dirty="0">
                  <a:ln>
                    <a:noFill/>
                  </a:ln>
                  <a:solidFill>
                    <a:srgbClr val="202122"/>
                  </a:solidFill>
                  <a:effectLst/>
                  <a:uLnTx/>
                  <a:uFillTx/>
                  <a:latin typeface="Arial" panose="020B0604020202020204" pitchFamily="34" charset="0"/>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en-US" b="0" i="0" u="none" strike="noStrike" kern="0" cap="none" spc="0" normalizeH="0" baseline="0" noProof="0" dirty="0">
                    <a:ln>
                      <a:noFill/>
                    </a:ln>
                    <a:solidFill>
                      <a:srgbClr val="202122"/>
                    </a:solidFill>
                    <a:effectLst/>
                    <a:uLnTx/>
                    <a:uFillTx/>
                    <a:latin typeface="Arial" panose="020B0604020202020204" pitchFamily="34" charset="0"/>
                  </a:rPr>
                  <a:t>With the support of </a:t>
                </a:r>
                <a:r>
                  <a:rPr kumimoji="0" lang="en-US" b="0" i="0" u="none" strike="noStrike" kern="0" cap="none" spc="0" normalizeH="0" baseline="0" noProof="0" dirty="0" err="1">
                    <a:ln>
                      <a:noFill/>
                    </a:ln>
                    <a:solidFill>
                      <a:srgbClr val="202122"/>
                    </a:solidFill>
                    <a:effectLst/>
                    <a:uLnTx/>
                    <a:uFillTx/>
                    <a:latin typeface="Arial" panose="020B0604020202020204" pitchFamily="34" charset="0"/>
                  </a:rPr>
                  <a:t>Owiener</a:t>
                </a:r>
                <a:r>
                  <a:rPr kumimoji="0" lang="en-US" b="0" i="0" u="none" strike="noStrike" kern="0" cap="none" spc="0" normalizeH="0" baseline="0" noProof="0" dirty="0">
                    <a:ln>
                      <a:noFill/>
                    </a:ln>
                    <a:solidFill>
                      <a:srgbClr val="202122"/>
                    </a:solidFill>
                    <a:effectLst/>
                    <a:uLnTx/>
                    <a:uFillTx/>
                    <a:latin typeface="Arial" panose="020B0604020202020204" pitchFamily="34" charset="0"/>
                  </a:rPr>
                  <a:t> library of Python, we can solve this smoothly.</a:t>
                </a:r>
                <a:endParaRPr kumimoji="0" lang="en-ID" b="0" i="0" u="none" strike="noStrike" kern="0" cap="none" spc="0" normalizeH="0" baseline="0" noProof="0" dirty="0">
                  <a:ln>
                    <a:noFill/>
                  </a:ln>
                  <a:solidFill>
                    <a:sysClr val="windowText" lastClr="000000"/>
                  </a:solidFill>
                  <a:effectLst/>
                  <a:uLnTx/>
                  <a:uFillTx/>
                </a:endParaRPr>
              </a:p>
            </p:txBody>
          </p:sp>
        </mc:Choice>
        <mc:Fallback xmlns="">
          <p:sp>
            <p:nvSpPr>
              <p:cNvPr id="15" name="TextBox 14">
                <a:extLst>
                  <a:ext uri="{FF2B5EF4-FFF2-40B4-BE49-F238E27FC236}">
                    <a16:creationId xmlns:a16="http://schemas.microsoft.com/office/drawing/2014/main" id="{E1B65B37-B73F-72AF-5D86-0013A7790E03}"/>
                  </a:ext>
                </a:extLst>
              </p:cNvPr>
              <p:cNvSpPr txBox="1">
                <a:spLocks noRot="1" noChangeAspect="1" noMove="1" noResize="1" noEditPoints="1" noAdjustHandles="1" noChangeArrowheads="1" noChangeShapeType="1" noTextEdit="1"/>
              </p:cNvSpPr>
              <p:nvPr/>
            </p:nvSpPr>
            <p:spPr>
              <a:xfrm>
                <a:off x="2215092" y="3612586"/>
                <a:ext cx="6928907" cy="1259384"/>
              </a:xfrm>
              <a:prstGeom prst="rect">
                <a:avLst/>
              </a:prstGeom>
              <a:blipFill>
                <a:blip r:embed="rId3"/>
                <a:stretch>
                  <a:fillRect l="-88" t="-971" b="-4369"/>
                </a:stretch>
              </a:blipFill>
            </p:spPr>
            <p:txBody>
              <a:bodyPr/>
              <a:lstStyle/>
              <a:p>
                <a:r>
                  <a:rPr lang="en-ID">
                    <a:noFill/>
                  </a:rPr>
                  <a:t> </a:t>
                </a:r>
              </a:p>
            </p:txBody>
          </p:sp>
        </mc:Fallback>
      </mc:AlternateContent>
      <p:sp>
        <p:nvSpPr>
          <p:cNvPr id="16" name="Explosion: 8 Points 15">
            <a:extLst>
              <a:ext uri="{FF2B5EF4-FFF2-40B4-BE49-F238E27FC236}">
                <a16:creationId xmlns:a16="http://schemas.microsoft.com/office/drawing/2014/main" id="{9DB84A6B-7BB4-8D6D-0D3B-EA18945B3655}"/>
              </a:ext>
            </a:extLst>
          </p:cNvPr>
          <p:cNvSpPr/>
          <p:nvPr/>
        </p:nvSpPr>
        <p:spPr>
          <a:xfrm>
            <a:off x="465667" y="3650078"/>
            <a:ext cx="1749425" cy="1259384"/>
          </a:xfrm>
          <a:prstGeom prst="irregularSeal1">
            <a:avLst/>
          </a:prstGeom>
          <a:solidFill>
            <a:srgbClr val="FFFFFF"/>
          </a:solidFill>
          <a:ln w="25400" cap="flat" cmpd="sng" algn="ctr">
            <a:solidFill>
              <a:srgbClr val="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0000"/>
                </a:solidFill>
                <a:effectLst/>
                <a:uLnTx/>
                <a:uFillTx/>
                <a:latin typeface="Arial"/>
                <a:ea typeface="+mn-ea"/>
                <a:cs typeface="+mn-cs"/>
              </a:rPr>
              <a:t>Attend!!</a:t>
            </a:r>
            <a:endParaRPr kumimoji="0" lang="en-ID" sz="1800" b="0" i="0" u="none" strike="noStrike" kern="0" cap="none" spc="0" normalizeH="0" baseline="0" noProof="0" dirty="0">
              <a:ln>
                <a:noFill/>
              </a:ln>
              <a:solidFill>
                <a:srgbClr val="FF0000"/>
              </a:solidFill>
              <a:effectLst/>
              <a:uLnTx/>
              <a:uFillTx/>
              <a:latin typeface="Arial"/>
              <a:ea typeface="+mn-ea"/>
              <a:cs typeface="+mn-cs"/>
            </a:endParaRPr>
          </a:p>
        </p:txBody>
      </p:sp>
    </p:spTree>
    <p:extLst>
      <p:ext uri="{BB962C8B-B14F-4D97-AF65-F5344CB8AC3E}">
        <p14:creationId xmlns:p14="http://schemas.microsoft.com/office/powerpoint/2010/main" val="330669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barn(inVertical)">
                                      <p:cBhvr>
                                        <p:cTn id="14" dur="25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250" fill="hold"/>
                                        <p:tgtEl>
                                          <p:spTgt spid="15"/>
                                        </p:tgtEl>
                                        <p:attrNameLst>
                                          <p:attrName>ppt_x</p:attrName>
                                        </p:attrNameLst>
                                      </p:cBhvr>
                                      <p:tavLst>
                                        <p:tav tm="0">
                                          <p:val>
                                            <p:strVal val="#ppt_x"/>
                                          </p:val>
                                        </p:tav>
                                        <p:tav tm="100000">
                                          <p:val>
                                            <p:strVal val="#ppt_x"/>
                                          </p:val>
                                        </p:tav>
                                      </p:tavLst>
                                    </p:anim>
                                    <p:anim calcmode="lin" valueType="num">
                                      <p:cBhvr additive="base">
                                        <p:cTn id="20" dur="25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6364E-F38E-B7AE-52D9-E49FA9B9A5F9}"/>
              </a:ext>
            </a:extLst>
          </p:cNvPr>
          <p:cNvSpPr>
            <a:spLocks noGrp="1"/>
          </p:cNvSpPr>
          <p:nvPr>
            <p:ph type="title" idx="3"/>
          </p:nvPr>
        </p:nvSpPr>
        <p:spPr>
          <a:xfrm>
            <a:off x="720000" y="157010"/>
            <a:ext cx="7704000" cy="592200"/>
          </a:xfrm>
        </p:spPr>
        <p:txBody>
          <a:bodyPr/>
          <a:lstStyle/>
          <a:p>
            <a:r>
              <a:rPr lang="en-US" dirty="0" err="1"/>
              <a:t>Boneh</a:t>
            </a:r>
            <a:r>
              <a:rPr lang="en-US" dirty="0"/>
              <a:t> - Durfee</a:t>
            </a:r>
            <a:endParaRPr lang="en-ID" dirty="0"/>
          </a:p>
        </p:txBody>
      </p:sp>
      <p:sp>
        <p:nvSpPr>
          <p:cNvPr id="6" name="Subtitle 5">
            <a:extLst>
              <a:ext uri="{FF2B5EF4-FFF2-40B4-BE49-F238E27FC236}">
                <a16:creationId xmlns:a16="http://schemas.microsoft.com/office/drawing/2014/main" id="{9AD0ABFE-AF0C-5000-0CD7-CA6067514DC0}"/>
              </a:ext>
            </a:extLst>
          </p:cNvPr>
          <p:cNvSpPr>
            <a:spLocks noGrp="1"/>
          </p:cNvSpPr>
          <p:nvPr>
            <p:ph type="subTitle" idx="4"/>
          </p:nvPr>
        </p:nvSpPr>
        <p:spPr>
          <a:xfrm flipH="1">
            <a:off x="394185" y="725359"/>
            <a:ext cx="1760617" cy="411678"/>
          </a:xfrm>
        </p:spPr>
        <p:txBody>
          <a:bodyPr/>
          <a:lstStyle/>
          <a:p>
            <a:r>
              <a:rPr lang="en-US" sz="2000" b="1" dirty="0">
                <a:solidFill>
                  <a:srgbClr val="0070C0"/>
                </a:solidFill>
                <a:latin typeface="Orbitron" panose="020B0604020202020204" charset="0"/>
              </a:rPr>
              <a:t>Algorithm</a:t>
            </a:r>
            <a:r>
              <a:rPr lang="en-US" sz="2000" dirty="0">
                <a:solidFill>
                  <a:srgbClr val="0070C0"/>
                </a:solidFill>
                <a:latin typeface="Orbitron" panose="020B0604020202020204" charset="0"/>
              </a:rPr>
              <a:t>:</a:t>
            </a:r>
            <a:endParaRPr lang="en-ID" sz="2000" dirty="0">
              <a:solidFill>
                <a:srgbClr val="0070C0"/>
              </a:solidFill>
              <a:latin typeface="Orbitron" panose="020B0604020202020204" charset="0"/>
            </a:endParaRPr>
          </a:p>
        </p:txBody>
      </p:sp>
      <mc:AlternateContent xmlns:mc="http://schemas.openxmlformats.org/markup-compatibility/2006" xmlns:a14="http://schemas.microsoft.com/office/drawing/2010/main">
        <mc:Choice Requires="a14">
          <p:sp>
            <p:nvSpPr>
              <p:cNvPr id="8" name="Subtitle 7">
                <a:extLst>
                  <a:ext uri="{FF2B5EF4-FFF2-40B4-BE49-F238E27FC236}">
                    <a16:creationId xmlns:a16="http://schemas.microsoft.com/office/drawing/2014/main" id="{4B789247-63B5-1522-06B2-1AF5412E440B}"/>
                  </a:ext>
                </a:extLst>
              </p:cNvPr>
              <p:cNvSpPr>
                <a:spLocks noGrp="1"/>
              </p:cNvSpPr>
              <p:nvPr>
                <p:ph type="subTitle" idx="6"/>
              </p:nvPr>
            </p:nvSpPr>
            <p:spPr>
              <a:xfrm flipH="1">
                <a:off x="719994" y="2870421"/>
                <a:ext cx="8050289" cy="2213159"/>
              </a:xfrm>
            </p:spPr>
            <p:txBody>
              <a:bodyPr/>
              <a:lstStyle/>
              <a:p>
                <a:pPr marL="0" indent="0" algn="l"/>
                <a:r>
                  <a:rPr lang="en-US" dirty="0"/>
                  <a:t>The last equation gives us a bivariate polynomial f(x, y) = 1 + x * (A + y). </a:t>
                </a:r>
              </a:p>
              <a:p>
                <a:pPr marL="0" indent="0" algn="l"/>
                <a:endParaRPr lang="en-US" dirty="0"/>
              </a:p>
              <a:p>
                <a:pPr marL="0" indent="0" algn="l"/>
                <a:r>
                  <a:rPr lang="en-US" dirty="0"/>
                  <a:t>Use  the Coppersmith's attack to find roots of this polynomial will allow us to easily compute the private exponent d.</a:t>
                </a:r>
              </a:p>
              <a:p>
                <a:pPr marL="0" indent="0" algn="l"/>
                <a:endParaRPr lang="en-US" dirty="0"/>
              </a:p>
              <a:p>
                <a:pPr marL="0" indent="0" algn="l"/>
                <a:r>
                  <a:rPr lang="en-US" dirty="0"/>
                  <a:t>The attack works if the private exponent d is too small compared to the modulus: </a:t>
                </a:r>
              </a:p>
              <a:p>
                <a:pPr marL="0" indent="0"/>
                <a:r>
                  <a:rPr lang="en-US" dirty="0"/>
                  <a:t>d &lt;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0</m:t>
                        </m:r>
                        <m:r>
                          <a:rPr lang="en-US" b="0" i="1" smtClean="0">
                            <a:latin typeface="Cambria Math" panose="02040503050406030204" pitchFamily="18" charset="0"/>
                          </a:rPr>
                          <m:t>,</m:t>
                        </m:r>
                        <m:r>
                          <a:rPr lang="en-US" b="0" i="1" smtClean="0">
                            <a:latin typeface="Cambria Math" panose="02040503050406030204" pitchFamily="18" charset="0"/>
                          </a:rPr>
                          <m:t>292</m:t>
                        </m:r>
                      </m:sup>
                    </m:sSup>
                  </m:oMath>
                </a14:m>
                <a:endParaRPr lang="en-US" dirty="0"/>
              </a:p>
            </p:txBody>
          </p:sp>
        </mc:Choice>
        <mc:Fallback xmlns="">
          <p:sp>
            <p:nvSpPr>
              <p:cNvPr id="8" name="Subtitle 7">
                <a:extLst>
                  <a:ext uri="{FF2B5EF4-FFF2-40B4-BE49-F238E27FC236}">
                    <a16:creationId xmlns:a16="http://schemas.microsoft.com/office/drawing/2014/main" id="{4B789247-63B5-1522-06B2-1AF5412E440B}"/>
                  </a:ext>
                </a:extLst>
              </p:cNvPr>
              <p:cNvSpPr>
                <a:spLocks noGrp="1" noRot="1" noChangeAspect="1" noMove="1" noResize="1" noEditPoints="1" noAdjustHandles="1" noChangeArrowheads="1" noChangeShapeType="1" noTextEdit="1"/>
              </p:cNvSpPr>
              <p:nvPr>
                <p:ph type="subTitle" idx="6"/>
              </p:nvPr>
            </p:nvSpPr>
            <p:spPr>
              <a:xfrm flipH="1">
                <a:off x="719994" y="2870421"/>
                <a:ext cx="8050289" cy="2213159"/>
              </a:xfrm>
              <a:blipFill>
                <a:blip r:embed="rId2"/>
                <a:stretch>
                  <a:fillRect l="-303"/>
                </a:stretch>
              </a:blipFill>
            </p:spPr>
            <p:txBody>
              <a:bodyPr/>
              <a:lstStyle/>
              <a:p>
                <a:r>
                  <a:rPr lang="en-ID">
                    <a:noFill/>
                  </a:rPr>
                  <a:t> </a:t>
                </a:r>
              </a:p>
            </p:txBody>
          </p:sp>
        </mc:Fallback>
      </mc:AlternateContent>
      <p:pic>
        <p:nvPicPr>
          <p:cNvPr id="1026" name="Picture 2">
            <a:extLst>
              <a:ext uri="{FF2B5EF4-FFF2-40B4-BE49-F238E27FC236}">
                <a16:creationId xmlns:a16="http://schemas.microsoft.com/office/drawing/2014/main" id="{88B9DEC1-4102-BB5D-9D02-D5BBBAA5FE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4625" y="1042516"/>
            <a:ext cx="3714750" cy="176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0074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62F9B0-0F06-2826-3715-73A4EF942D75}"/>
              </a:ext>
            </a:extLst>
          </p:cNvPr>
          <p:cNvSpPr>
            <a:spLocks noGrp="1"/>
          </p:cNvSpPr>
          <p:nvPr>
            <p:ph type="title" idx="3"/>
          </p:nvPr>
        </p:nvSpPr>
        <p:spPr>
          <a:xfrm>
            <a:off x="720000" y="172916"/>
            <a:ext cx="7704000" cy="592200"/>
          </a:xfrm>
        </p:spPr>
        <p:txBody>
          <a:bodyPr/>
          <a:lstStyle/>
          <a:p>
            <a:r>
              <a:rPr lang="en-US" dirty="0"/>
              <a:t>Low-Dimensional Attacks</a:t>
            </a:r>
            <a:endParaRPr lang="en-ID" dirty="0"/>
          </a:p>
        </p:txBody>
      </p:sp>
      <p:sp>
        <p:nvSpPr>
          <p:cNvPr id="6" name="Subtitle 5">
            <a:extLst>
              <a:ext uri="{FF2B5EF4-FFF2-40B4-BE49-F238E27FC236}">
                <a16:creationId xmlns:a16="http://schemas.microsoft.com/office/drawing/2014/main" id="{822EC3CD-6BDA-2F6B-44E2-F04E83188032}"/>
              </a:ext>
            </a:extLst>
          </p:cNvPr>
          <p:cNvSpPr>
            <a:spLocks noGrp="1"/>
          </p:cNvSpPr>
          <p:nvPr>
            <p:ph type="subTitle" idx="4"/>
          </p:nvPr>
        </p:nvSpPr>
        <p:spPr>
          <a:xfrm flipH="1">
            <a:off x="378285" y="868483"/>
            <a:ext cx="2294100" cy="699300"/>
          </a:xfrm>
        </p:spPr>
        <p:txBody>
          <a:bodyPr/>
          <a:lstStyle/>
          <a:p>
            <a:r>
              <a:rPr lang="en-US" sz="2000" b="1" dirty="0">
                <a:solidFill>
                  <a:srgbClr val="0070C0"/>
                </a:solidFill>
                <a:latin typeface="Orbitron" panose="020B0604020202020204" charset="0"/>
              </a:rPr>
              <a:t>Algorithm: </a:t>
            </a:r>
            <a:endParaRPr lang="en-ID" sz="2000" b="1" dirty="0">
              <a:solidFill>
                <a:srgbClr val="0070C0"/>
              </a:solidFill>
              <a:latin typeface="Orbitron" panose="020B0604020202020204" charset="0"/>
            </a:endParaRPr>
          </a:p>
        </p:txBody>
      </p:sp>
      <mc:AlternateContent xmlns:mc="http://schemas.openxmlformats.org/markup-compatibility/2006" xmlns:a14="http://schemas.microsoft.com/office/drawing/2010/main">
        <mc:Choice Requires="a14">
          <p:sp>
            <p:nvSpPr>
              <p:cNvPr id="8" name="Subtitle 7">
                <a:extLst>
                  <a:ext uri="{FF2B5EF4-FFF2-40B4-BE49-F238E27FC236}">
                    <a16:creationId xmlns:a16="http://schemas.microsoft.com/office/drawing/2014/main" id="{B167D3D3-2374-BF11-D559-266AE6D74488}"/>
                  </a:ext>
                </a:extLst>
              </p:cNvPr>
              <p:cNvSpPr>
                <a:spLocks noGrp="1"/>
              </p:cNvSpPr>
              <p:nvPr>
                <p:ph type="subTitle" idx="6"/>
              </p:nvPr>
            </p:nvSpPr>
            <p:spPr>
              <a:xfrm flipH="1">
                <a:off x="720000" y="2862287"/>
                <a:ext cx="7461892" cy="1336002"/>
              </a:xfrm>
            </p:spPr>
            <p:txBody>
              <a:bodyPr/>
              <a:lstStyle/>
              <a:p>
                <a:pPr marL="0" indent="0" algn="l"/>
                <a:r>
                  <a:rPr lang="en-US" dirty="0"/>
                  <a:t>Now, we have: </a:t>
                </a:r>
                <a:r>
                  <a:rPr lang="pt-BR" dirty="0"/>
                  <a:t>d*(e, </a:t>
                </a:r>
                <a14:m>
                  <m:oMath xmlns:m="http://schemas.openxmlformats.org/officeDocument/2006/math">
                    <m:rad>
                      <m:radPr>
                        <m:degHide m:val="on"/>
                        <m:ctrlPr>
                          <a:rPr lang="vi-VN" i="1" smtClean="0">
                            <a:latin typeface="Cambria Math" panose="02040503050406030204" pitchFamily="18" charset="0"/>
                          </a:rPr>
                        </m:ctrlPr>
                      </m:radPr>
                      <m:deg/>
                      <m:e>
                        <m:r>
                          <a:rPr lang="en-US" b="0" i="1" smtClean="0">
                            <a:latin typeface="Cambria Math" panose="02040503050406030204" pitchFamily="18" charset="0"/>
                          </a:rPr>
                          <m:t>𝑁</m:t>
                        </m:r>
                      </m:e>
                    </m:rad>
                  </m:oMath>
                </a14:m>
                <a:r>
                  <a:rPr lang="pt-BR" dirty="0"/>
                  <a:t>) + k*(N, 0) = (e*d + kN, d</a:t>
                </a:r>
                <a:r>
                  <a:rPr lang="vi-VN" dirty="0"/>
                  <a:t> </a:t>
                </a:r>
                <a:r>
                  <a:rPr lang="en-US" dirty="0"/>
                  <a:t>*</a:t>
                </a:r>
                <a14:m>
                  <m:oMath xmlns:m="http://schemas.openxmlformats.org/officeDocument/2006/math">
                    <m:rad>
                      <m:radPr>
                        <m:degHide m:val="on"/>
                        <m:ctrlPr>
                          <a:rPr lang="vi-VN" i="1">
                            <a:latin typeface="Cambria Math" panose="02040503050406030204" pitchFamily="18" charset="0"/>
                          </a:rPr>
                        </m:ctrlPr>
                      </m:radPr>
                      <m:deg/>
                      <m:e>
                        <m:r>
                          <a:rPr lang="en-US" i="1">
                            <a:latin typeface="Cambria Math" panose="02040503050406030204" pitchFamily="18" charset="0"/>
                          </a:rPr>
                          <m:t>𝑁</m:t>
                        </m:r>
                      </m:e>
                    </m:rad>
                  </m:oMath>
                </a14:m>
                <a:r>
                  <a:rPr lang="pt-BR" dirty="0"/>
                  <a:t>)</a:t>
                </a:r>
              </a:p>
              <a:p>
                <a:pPr marL="0" indent="0" algn="l"/>
                <a:r>
                  <a:rPr lang="en-ID" dirty="0"/>
                  <a:t>So, vector </a:t>
                </a:r>
                <a:r>
                  <a:rPr lang="it-IT" dirty="0"/>
                  <a:t>v =( ed − kN, d</a:t>
                </a:r>
                <a:r>
                  <a:rPr lang="vi-VN" dirty="0"/>
                  <a:t> </a:t>
                </a:r>
                <a14:m>
                  <m:oMath xmlns:m="http://schemas.openxmlformats.org/officeDocument/2006/math">
                    <m:rad>
                      <m:radPr>
                        <m:degHide m:val="on"/>
                        <m:ctrlPr>
                          <a:rPr lang="vi-VN" i="1" smtClean="0">
                            <a:latin typeface="Cambria Math" panose="02040503050406030204" pitchFamily="18" charset="0"/>
                          </a:rPr>
                        </m:ctrlPr>
                      </m:radPr>
                      <m:deg/>
                      <m:e>
                        <m:r>
                          <a:rPr lang="en-US" b="0" i="1" smtClean="0">
                            <a:latin typeface="Cambria Math" panose="02040503050406030204" pitchFamily="18" charset="0"/>
                          </a:rPr>
                          <m:t>𝑁</m:t>
                        </m:r>
                      </m:e>
                    </m:rad>
                  </m:oMath>
                </a14:m>
                <a:r>
                  <a:rPr lang="it-IT" dirty="0"/>
                  <a:t> ) is a Lacttice’s short vector. We use Gaussian Reduction Algorithm (or LLL) to find vector v then we can calculate d.</a:t>
                </a:r>
                <a:endParaRPr lang="en-ID" dirty="0"/>
              </a:p>
            </p:txBody>
          </p:sp>
        </mc:Choice>
        <mc:Fallback xmlns="">
          <p:sp>
            <p:nvSpPr>
              <p:cNvPr id="8" name="Subtitle 7">
                <a:extLst>
                  <a:ext uri="{FF2B5EF4-FFF2-40B4-BE49-F238E27FC236}">
                    <a16:creationId xmlns:a16="http://schemas.microsoft.com/office/drawing/2014/main" id="{B167D3D3-2374-BF11-D559-266AE6D74488}"/>
                  </a:ext>
                </a:extLst>
              </p:cNvPr>
              <p:cNvSpPr>
                <a:spLocks noGrp="1" noRot="1" noChangeAspect="1" noMove="1" noResize="1" noEditPoints="1" noAdjustHandles="1" noChangeArrowheads="1" noChangeShapeType="1" noTextEdit="1"/>
              </p:cNvSpPr>
              <p:nvPr>
                <p:ph type="subTitle" idx="6"/>
              </p:nvPr>
            </p:nvSpPr>
            <p:spPr>
              <a:xfrm flipH="1">
                <a:off x="720000" y="2862287"/>
                <a:ext cx="7461892" cy="1336002"/>
              </a:xfrm>
              <a:blipFill>
                <a:blip r:embed="rId2"/>
                <a:stretch>
                  <a:fillRect l="-327" r="-408"/>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11" name="Subtitle 10">
                <a:extLst>
                  <a:ext uri="{FF2B5EF4-FFF2-40B4-BE49-F238E27FC236}">
                    <a16:creationId xmlns:a16="http://schemas.microsoft.com/office/drawing/2014/main" id="{36152884-DD82-4372-6E47-535B2D19579F}"/>
                  </a:ext>
                </a:extLst>
              </p:cNvPr>
              <p:cNvSpPr>
                <a:spLocks noGrp="1"/>
              </p:cNvSpPr>
              <p:nvPr>
                <p:ph type="subTitle" idx="9"/>
              </p:nvPr>
            </p:nvSpPr>
            <p:spPr>
              <a:xfrm flipH="1">
                <a:off x="1588222" y="1448328"/>
                <a:ext cx="5218093" cy="1477567"/>
              </a:xfrm>
            </p:spPr>
            <p:txBody>
              <a:bodyPr/>
              <a:lstStyle/>
              <a:p>
                <a:pPr marL="0" indent="0" algn="l"/>
                <a:r>
                  <a:rPr lang="en-US" dirty="0">
                    <a:latin typeface="Roboto" panose="02000000000000000000" pitchFamily="2" charset="0"/>
                    <a:ea typeface="Roboto" panose="02000000000000000000" pitchFamily="2" charset="0"/>
                  </a:rPr>
                  <a:t>        e*</a:t>
                </a:r>
                <a:r>
                  <a:rPr lang="vi-VN" dirty="0">
                    <a:latin typeface="Roboto" panose="02000000000000000000" pitchFamily="2" charset="0"/>
                    <a:ea typeface="Roboto" panose="02000000000000000000" pitchFamily="2" charset="0"/>
                  </a:rPr>
                  <a:t>d = 1 + k</a:t>
                </a:r>
                <a:r>
                  <a:rPr lang="el-GR" dirty="0">
                    <a:latin typeface="Roboto" panose="02000000000000000000" pitchFamily="2" charset="0"/>
                    <a:ea typeface="Roboto" panose="02000000000000000000" pitchFamily="2" charset="0"/>
                  </a:rPr>
                  <a:t>φ(</a:t>
                </a:r>
                <a:r>
                  <a:rPr lang="vi-VN" dirty="0">
                    <a:latin typeface="Roboto" panose="02000000000000000000" pitchFamily="2" charset="0"/>
                    <a:ea typeface="Roboto" panose="02000000000000000000" pitchFamily="2" charset="0"/>
                  </a:rPr>
                  <a:t>N) </a:t>
                </a:r>
                <a:endParaRPr lang="en-US" dirty="0">
                  <a:latin typeface="Roboto" panose="02000000000000000000" pitchFamily="2" charset="0"/>
                  <a:ea typeface="Roboto" panose="02000000000000000000" pitchFamily="2" charset="0"/>
                </a:endParaRPr>
              </a:p>
              <a:p>
                <a:pPr marL="0" indent="0" algn="l"/>
                <a:r>
                  <a:rPr lang="vi-VN" dirty="0">
                    <a:latin typeface="Roboto" panose="02000000000000000000" pitchFamily="2" charset="0"/>
                    <a:ea typeface="Roboto" panose="02000000000000000000" pitchFamily="2" charset="0"/>
                  </a:rPr>
                  <a:t>&lt;=&gt; e</a:t>
                </a:r>
                <a:r>
                  <a:rPr lang="en-US" dirty="0">
                    <a:latin typeface="Roboto" panose="02000000000000000000" pitchFamily="2" charset="0"/>
                    <a:ea typeface="Roboto" panose="02000000000000000000" pitchFamily="2" charset="0"/>
                  </a:rPr>
                  <a:t>*</a:t>
                </a:r>
                <a:r>
                  <a:rPr lang="vi-VN" dirty="0">
                    <a:latin typeface="Roboto" panose="02000000000000000000" pitchFamily="2" charset="0"/>
                    <a:ea typeface="Roboto" panose="02000000000000000000" pitchFamily="2" charset="0"/>
                  </a:rPr>
                  <a:t>d =1 + k( N + O(</a:t>
                </a:r>
                <a14:m>
                  <m:oMath xmlns:m="http://schemas.openxmlformats.org/officeDocument/2006/math">
                    <m:rad>
                      <m:radPr>
                        <m:degHide m:val="on"/>
                        <m:ctrlPr>
                          <a:rPr lang="vi-VN" i="1" smtClean="0">
                            <a:latin typeface="Cambria Math" panose="02040503050406030204" pitchFamily="18" charset="0"/>
                          </a:rPr>
                        </m:ctrlPr>
                      </m:radPr>
                      <m:deg/>
                      <m:e>
                        <m:r>
                          <a:rPr lang="en-US" b="0" i="1" smtClean="0">
                            <a:latin typeface="Cambria Math" panose="02040503050406030204" pitchFamily="18" charset="0"/>
                          </a:rPr>
                          <m:t>𝑁</m:t>
                        </m:r>
                      </m:e>
                    </m:rad>
                  </m:oMath>
                </a14:m>
                <a:r>
                  <a:rPr lang="vi-VN" dirty="0">
                    <a:latin typeface="Roboto" panose="02000000000000000000" pitchFamily="2" charset="0"/>
                    <a:ea typeface="Roboto" panose="02000000000000000000" pitchFamily="2" charset="0"/>
                  </a:rPr>
                  <a:t>) ) </a:t>
                </a:r>
                <a:endParaRPr lang="en-US" dirty="0">
                  <a:latin typeface="Roboto" panose="02000000000000000000" pitchFamily="2" charset="0"/>
                  <a:ea typeface="Roboto" panose="02000000000000000000" pitchFamily="2" charset="0"/>
                </a:endParaRPr>
              </a:p>
              <a:p>
                <a:pPr marL="0" indent="0" algn="l"/>
                <a:r>
                  <a:rPr lang="vi-VN" dirty="0">
                    <a:latin typeface="Roboto" panose="02000000000000000000" pitchFamily="2" charset="0"/>
                    <a:ea typeface="Roboto" panose="02000000000000000000" pitchFamily="2" charset="0"/>
                  </a:rPr>
                  <a:t>&lt;=&gt; e</a:t>
                </a:r>
                <a:r>
                  <a:rPr lang="en-US" dirty="0">
                    <a:latin typeface="Roboto" panose="02000000000000000000" pitchFamily="2" charset="0"/>
                    <a:ea typeface="Roboto" panose="02000000000000000000" pitchFamily="2" charset="0"/>
                  </a:rPr>
                  <a:t>*</a:t>
                </a:r>
                <a:r>
                  <a:rPr lang="vi-VN" dirty="0">
                    <a:latin typeface="Roboto" panose="02000000000000000000" pitchFamily="2" charset="0"/>
                    <a:ea typeface="Roboto" panose="02000000000000000000" pitchFamily="2" charset="0"/>
                  </a:rPr>
                  <a:t>d − k</a:t>
                </a:r>
                <a:r>
                  <a:rPr lang="en-US" dirty="0">
                    <a:latin typeface="Roboto" panose="02000000000000000000" pitchFamily="2" charset="0"/>
                    <a:ea typeface="Roboto" panose="02000000000000000000" pitchFamily="2" charset="0"/>
                  </a:rPr>
                  <a:t>*</a:t>
                </a:r>
                <a:r>
                  <a:rPr lang="vi-VN" dirty="0">
                    <a:latin typeface="Roboto" panose="02000000000000000000" pitchFamily="2" charset="0"/>
                    <a:ea typeface="Roboto" panose="02000000000000000000" pitchFamily="2" charset="0"/>
                  </a:rPr>
                  <a:t>N = O(d</a:t>
                </a:r>
                <a14:m>
                  <m:oMath xmlns:m="http://schemas.openxmlformats.org/officeDocument/2006/math">
                    <m:rad>
                      <m:radPr>
                        <m:degHide m:val="on"/>
                        <m:ctrlPr>
                          <a:rPr lang="vi-VN" i="1" smtClean="0">
                            <a:latin typeface="Cambria Math" panose="02040503050406030204" pitchFamily="18" charset="0"/>
                          </a:rPr>
                        </m:ctrlPr>
                      </m:radPr>
                      <m:deg/>
                      <m:e>
                        <m:r>
                          <a:rPr lang="en-US" b="0" i="1" smtClean="0">
                            <a:latin typeface="Cambria Math" panose="02040503050406030204" pitchFamily="18" charset="0"/>
                          </a:rPr>
                          <m:t>𝑁</m:t>
                        </m:r>
                      </m:e>
                    </m:rad>
                  </m:oMath>
                </a14:m>
                <a:r>
                  <a:rPr lang="vi-VN" dirty="0">
                    <a:latin typeface="Roboto" panose="02000000000000000000" pitchFamily="2" charset="0"/>
                    <a:ea typeface="Roboto" panose="02000000000000000000" pitchFamily="2" charset="0"/>
                  </a:rPr>
                  <a:t>)</a:t>
                </a:r>
              </a:p>
              <a:p>
                <a:pPr marL="0" indent="0" algn="l"/>
                <a:r>
                  <a:rPr lang="en-US" dirty="0">
                    <a:latin typeface="Roboto" panose="02000000000000000000" pitchFamily="2" charset="0"/>
                    <a:ea typeface="Roboto" panose="02000000000000000000" pitchFamily="2" charset="0"/>
                  </a:rPr>
                  <a:t>When we change this formula to matrix form:</a:t>
                </a:r>
              </a:p>
              <a:p>
                <a:pPr marL="0" indent="0" algn="l"/>
                <a14:m>
                  <m:oMathPara xmlns:m="http://schemas.openxmlformats.org/officeDocument/2006/math">
                    <m:oMathParaPr>
                      <m:jc m:val="centerGroup"/>
                    </m:oMathParaPr>
                    <m:oMath xmlns:m="http://schemas.openxmlformats.org/officeDocument/2006/math">
                      <m:d>
                        <m:dPr>
                          <m:ctrlPr>
                            <a:rPr lang="en-US" b="0" i="1" smtClean="0">
                              <a:latin typeface="Cambria Math" panose="02040503050406030204" pitchFamily="18" charset="0"/>
                            </a:rPr>
                          </m:ctrlPr>
                        </m:dPr>
                        <m:e>
                          <m:m>
                            <m:mPr>
                              <m:plcHide m:val="on"/>
                              <m:mcs>
                                <m:mc>
                                  <m:mcPr>
                                    <m:count m:val="2"/>
                                    <m:mcJc m:val="center"/>
                                  </m:mcPr>
                                </m:mc>
                              </m:mcs>
                              <m:ctrlPr>
                                <a:rPr lang="vi-VN" i="1" smtClean="0">
                                  <a:latin typeface="Cambria Math" panose="02040503050406030204" pitchFamily="18" charset="0"/>
                                </a:rPr>
                              </m:ctrlPr>
                            </m:mPr>
                            <m:mr>
                              <m:e>
                                <m:r>
                                  <a:rPr lang="en-US" b="0" i="1" smtClean="0">
                                    <a:latin typeface="Cambria Math" panose="02040503050406030204" pitchFamily="18" charset="0"/>
                                  </a:rPr>
                                  <m:t>𝑒</m:t>
                                </m:r>
                              </m:e>
                              <m:e>
                                <m:rad>
                                  <m:radPr>
                                    <m:degHide m:val="on"/>
                                    <m:ctrlPr>
                                      <a:rPr lang="vi-VN" i="1">
                                        <a:latin typeface="Cambria Math" panose="02040503050406030204" pitchFamily="18" charset="0"/>
                                      </a:rPr>
                                    </m:ctrlPr>
                                  </m:radPr>
                                  <m:deg/>
                                  <m:e>
                                    <m:r>
                                      <a:rPr lang="en-US" i="1">
                                        <a:latin typeface="Cambria Math" panose="02040503050406030204" pitchFamily="18" charset="0"/>
                                      </a:rPr>
                                      <m:t>𝑁</m:t>
                                    </m:r>
                                  </m:e>
                                </m:rad>
                              </m:e>
                            </m:mr>
                            <m:mr>
                              <m:e>
                                <m:r>
                                  <a:rPr lang="en-US" b="0" i="1" smtClean="0">
                                    <a:latin typeface="Cambria Math" panose="02040503050406030204" pitchFamily="18" charset="0"/>
                                  </a:rPr>
                                  <m:t>𝑁</m:t>
                                </m:r>
                              </m:e>
                              <m:e>
                                <m:r>
                                  <a:rPr lang="en-US" b="0" i="1" smtClean="0">
                                    <a:latin typeface="Cambria Math" panose="02040503050406030204" pitchFamily="18" charset="0"/>
                                  </a:rPr>
                                  <m:t>0</m:t>
                                </m:r>
                              </m:e>
                            </m:mr>
                          </m:m>
                        </m:e>
                      </m:d>
                    </m:oMath>
                  </m:oMathPara>
                </a14:m>
                <a:endParaRPr lang="vi-VN" dirty="0">
                  <a:latin typeface="Roboto" panose="02000000000000000000" pitchFamily="2" charset="0"/>
                  <a:ea typeface="Roboto" panose="02000000000000000000" pitchFamily="2" charset="0"/>
                </a:endParaRPr>
              </a:p>
            </p:txBody>
          </p:sp>
        </mc:Choice>
        <mc:Fallback xmlns="">
          <p:sp>
            <p:nvSpPr>
              <p:cNvPr id="11" name="Subtitle 10">
                <a:extLst>
                  <a:ext uri="{FF2B5EF4-FFF2-40B4-BE49-F238E27FC236}">
                    <a16:creationId xmlns:a16="http://schemas.microsoft.com/office/drawing/2014/main" id="{36152884-DD82-4372-6E47-535B2D19579F}"/>
                  </a:ext>
                </a:extLst>
              </p:cNvPr>
              <p:cNvSpPr>
                <a:spLocks noGrp="1" noRot="1" noChangeAspect="1" noMove="1" noResize="1" noEditPoints="1" noAdjustHandles="1" noChangeArrowheads="1" noChangeShapeType="1" noTextEdit="1"/>
              </p:cNvSpPr>
              <p:nvPr>
                <p:ph type="subTitle" idx="9"/>
              </p:nvPr>
            </p:nvSpPr>
            <p:spPr>
              <a:xfrm flipH="1">
                <a:off x="1588222" y="1448328"/>
                <a:ext cx="5218093" cy="1477567"/>
              </a:xfrm>
              <a:blipFill>
                <a:blip r:embed="rId3"/>
                <a:stretch>
                  <a:fillRect l="-467" t="-826" b="-1240"/>
                </a:stretch>
              </a:blipFill>
            </p:spPr>
            <p:txBody>
              <a:bodyPr/>
              <a:lstStyle/>
              <a:p>
                <a:r>
                  <a:rPr lang="en-ID">
                    <a:noFill/>
                  </a:rPr>
                  <a:t> </a:t>
                </a:r>
              </a:p>
            </p:txBody>
          </p:sp>
        </mc:Fallback>
      </mc:AlternateContent>
    </p:spTree>
    <p:extLst>
      <p:ext uri="{BB962C8B-B14F-4D97-AF65-F5344CB8AC3E}">
        <p14:creationId xmlns:p14="http://schemas.microsoft.com/office/powerpoint/2010/main" val="3978111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barn(inVertical)">
                                      <p:cBhvr>
                                        <p:cTn id="7" dur="500"/>
                                        <p:tgtEl>
                                          <p:spTgt spid="11">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
                                            <p:txEl>
                                              <p:pRg st="1" end="1"/>
                                            </p:txEl>
                                          </p:spTgt>
                                        </p:tgtEl>
                                        <p:attrNameLst>
                                          <p:attrName>style.visibility</p:attrName>
                                        </p:attrNameLst>
                                      </p:cBhvr>
                                      <p:to>
                                        <p:strVal val="visible"/>
                                      </p:to>
                                    </p:set>
                                    <p:animEffect transition="in" filter="barn(inVertical)">
                                      <p:cBhvr>
                                        <p:cTn id="10" dur="500"/>
                                        <p:tgtEl>
                                          <p:spTgt spid="11">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animEffect transition="in" filter="barn(inVertical)">
                                      <p:cBhvr>
                                        <p:cTn id="13" dur="500"/>
                                        <p:tgtEl>
                                          <p:spTgt spid="11">
                                            <p:txEl>
                                              <p:pRg st="2" end="2"/>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1">
                                            <p:txEl>
                                              <p:pRg st="3" end="3"/>
                                            </p:txEl>
                                          </p:spTgt>
                                        </p:tgtEl>
                                        <p:attrNameLst>
                                          <p:attrName>style.visibility</p:attrName>
                                        </p:attrNameLst>
                                      </p:cBhvr>
                                      <p:to>
                                        <p:strVal val="visible"/>
                                      </p:to>
                                    </p:set>
                                    <p:animEffect transition="in" filter="barn(inVertical)">
                                      <p:cBhvr>
                                        <p:cTn id="16" dur="500"/>
                                        <p:tgtEl>
                                          <p:spTgt spid="11">
                                            <p:txEl>
                                              <p:pRg st="3" end="3"/>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animEffect transition="in" filter="barn(inVertical)">
                                      <p:cBhvr>
                                        <p:cTn id="19" dur="500"/>
                                        <p:tgtEl>
                                          <p:spTgt spid="11">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Effect transition="in" filter="fade">
                                      <p:cBhvr>
                                        <p:cTn id="24" dur="500"/>
                                        <p:tgtEl>
                                          <p:spTgt spid="8">
                                            <p:txEl>
                                              <p:pRg st="0" end="0"/>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1" end="1"/>
                                            </p:txEl>
                                          </p:spTgt>
                                        </p:tgtEl>
                                        <p:attrNameLst>
                                          <p:attrName>style.visibility</p:attrName>
                                        </p:attrNameLst>
                                      </p:cBhvr>
                                      <p:to>
                                        <p:strVal val="visible"/>
                                      </p:to>
                                    </p:set>
                                    <p:animEffect transition="in" filter="fade">
                                      <p:cBhvr>
                                        <p:cTn id="27"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FB2958-48DD-0691-58A0-5231D264BAA4}"/>
              </a:ext>
            </a:extLst>
          </p:cNvPr>
          <p:cNvSpPr>
            <a:spLocks noGrp="1"/>
          </p:cNvSpPr>
          <p:nvPr>
            <p:ph type="title" idx="3"/>
          </p:nvPr>
        </p:nvSpPr>
        <p:spPr>
          <a:xfrm>
            <a:off x="720000" y="2036266"/>
            <a:ext cx="7704000" cy="1070967"/>
          </a:xfrm>
        </p:spPr>
        <p:txBody>
          <a:bodyPr/>
          <a:lstStyle/>
          <a:p>
            <a:r>
              <a:rPr lang="en-US" sz="5400" dirty="0"/>
              <a:t>ECC ATTACK</a:t>
            </a:r>
            <a:endParaRPr lang="en-ID" sz="5400" dirty="0"/>
          </a:p>
        </p:txBody>
      </p:sp>
    </p:spTree>
    <p:extLst>
      <p:ext uri="{BB962C8B-B14F-4D97-AF65-F5344CB8AC3E}">
        <p14:creationId xmlns:p14="http://schemas.microsoft.com/office/powerpoint/2010/main" val="3797777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DBC74317-A5C7-D683-91EE-CB8319E4A68C}"/>
              </a:ext>
            </a:extLst>
          </p:cNvPr>
          <p:cNvSpPr>
            <a:spLocks noGrp="1"/>
          </p:cNvSpPr>
          <p:nvPr>
            <p:ph type="subTitle" idx="1"/>
          </p:nvPr>
        </p:nvSpPr>
        <p:spPr>
          <a:xfrm flipH="1">
            <a:off x="0" y="220212"/>
            <a:ext cx="4328887" cy="573706"/>
          </a:xfrm>
        </p:spPr>
        <p:txBody>
          <a:bodyPr/>
          <a:lstStyle/>
          <a:p>
            <a:r>
              <a:rPr lang="en-US" dirty="0" err="1">
                <a:solidFill>
                  <a:srgbClr val="0070C0"/>
                </a:solidFill>
              </a:rPr>
              <a:t>Pohlig</a:t>
            </a:r>
            <a:r>
              <a:rPr lang="en-US" dirty="0">
                <a:solidFill>
                  <a:srgbClr val="0070C0"/>
                </a:solidFill>
              </a:rPr>
              <a:t>-Hellman Algorithm</a:t>
            </a:r>
            <a:endParaRPr lang="en-ID" dirty="0">
              <a:solidFill>
                <a:srgbClr val="0070C0"/>
              </a:solidFill>
            </a:endParaRPr>
          </a:p>
        </p:txBody>
      </p:sp>
      <p:pic>
        <p:nvPicPr>
          <p:cNvPr id="3074" name="Picture 2">
            <a:extLst>
              <a:ext uri="{FF2B5EF4-FFF2-40B4-BE49-F238E27FC236}">
                <a16:creationId xmlns:a16="http://schemas.microsoft.com/office/drawing/2014/main" id="{5441DA12-7DD4-2272-323F-A91C44298F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2834" y="877667"/>
            <a:ext cx="6638332" cy="4028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579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25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fade">
                                      <p:cBhvr>
                                        <p:cTn id="10" dur="25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32"/>
          <p:cNvSpPr txBox="1">
            <a:spLocks noGrp="1"/>
          </p:cNvSpPr>
          <p:nvPr>
            <p:ph type="title" idx="9"/>
          </p:nvPr>
        </p:nvSpPr>
        <p:spPr>
          <a:xfrm>
            <a:off x="720000" y="32855"/>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847" name="Google Shape;847;p32"/>
          <p:cNvSpPr txBox="1">
            <a:spLocks noGrp="1"/>
          </p:cNvSpPr>
          <p:nvPr>
            <p:ph type="title"/>
          </p:nvPr>
        </p:nvSpPr>
        <p:spPr>
          <a:xfrm>
            <a:off x="1054492" y="428115"/>
            <a:ext cx="10848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48" name="Google Shape;848;p32"/>
          <p:cNvSpPr txBox="1">
            <a:spLocks noGrp="1"/>
          </p:cNvSpPr>
          <p:nvPr>
            <p:ph type="subTitle" idx="1"/>
          </p:nvPr>
        </p:nvSpPr>
        <p:spPr>
          <a:xfrm>
            <a:off x="187642" y="906656"/>
            <a:ext cx="28185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0070C0"/>
                </a:solidFill>
              </a:rPr>
              <a:t>OVERVIEW</a:t>
            </a:r>
            <a:endParaRPr sz="2000" dirty="0">
              <a:solidFill>
                <a:srgbClr val="0070C0"/>
              </a:solidFill>
            </a:endParaRPr>
          </a:p>
        </p:txBody>
      </p:sp>
      <p:sp>
        <p:nvSpPr>
          <p:cNvPr id="849" name="Google Shape;849;p32"/>
          <p:cNvSpPr txBox="1">
            <a:spLocks noGrp="1"/>
          </p:cNvSpPr>
          <p:nvPr>
            <p:ph type="subTitle" idx="2"/>
          </p:nvPr>
        </p:nvSpPr>
        <p:spPr>
          <a:xfrm>
            <a:off x="0" y="1223115"/>
            <a:ext cx="3193784" cy="5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Topic, Scenario, Relatives, Security requirements and Results.</a:t>
            </a:r>
            <a:endParaRPr dirty="0"/>
          </a:p>
        </p:txBody>
      </p:sp>
      <p:sp>
        <p:nvSpPr>
          <p:cNvPr id="850" name="Google Shape;850;p32"/>
          <p:cNvSpPr txBox="1">
            <a:spLocks noGrp="1"/>
          </p:cNvSpPr>
          <p:nvPr>
            <p:ph type="title" idx="3"/>
          </p:nvPr>
        </p:nvSpPr>
        <p:spPr>
          <a:xfrm>
            <a:off x="3706740" y="1584744"/>
            <a:ext cx="10848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51" name="Google Shape;851;p32"/>
          <p:cNvSpPr txBox="1">
            <a:spLocks noGrp="1"/>
          </p:cNvSpPr>
          <p:nvPr>
            <p:ph type="subTitle" idx="4"/>
          </p:nvPr>
        </p:nvSpPr>
        <p:spPr>
          <a:xfrm>
            <a:off x="2210702" y="2041367"/>
            <a:ext cx="4076876" cy="93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rgbClr val="0070C0"/>
                </a:solidFill>
              </a:rPr>
              <a:t>Proposing research directions for the project and expected results</a:t>
            </a:r>
          </a:p>
        </p:txBody>
      </p:sp>
      <p:sp>
        <p:nvSpPr>
          <p:cNvPr id="852" name="Google Shape;852;p32"/>
          <p:cNvSpPr txBox="1">
            <a:spLocks noGrp="1"/>
          </p:cNvSpPr>
          <p:nvPr>
            <p:ph type="subTitle" idx="5"/>
          </p:nvPr>
        </p:nvSpPr>
        <p:spPr>
          <a:xfrm>
            <a:off x="5774833" y="4453653"/>
            <a:ext cx="2818500" cy="5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Preventation and Demo for each attack methods</a:t>
            </a:r>
          </a:p>
        </p:txBody>
      </p:sp>
      <p:sp>
        <p:nvSpPr>
          <p:cNvPr id="853" name="Google Shape;853;p32"/>
          <p:cNvSpPr txBox="1">
            <a:spLocks noGrp="1"/>
          </p:cNvSpPr>
          <p:nvPr>
            <p:ph type="title" idx="6"/>
          </p:nvPr>
        </p:nvSpPr>
        <p:spPr>
          <a:xfrm>
            <a:off x="6641683" y="2988057"/>
            <a:ext cx="10848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54" name="Google Shape;854;p32"/>
          <p:cNvSpPr txBox="1">
            <a:spLocks noGrp="1"/>
          </p:cNvSpPr>
          <p:nvPr>
            <p:ph type="subTitle" idx="7"/>
          </p:nvPr>
        </p:nvSpPr>
        <p:spPr>
          <a:xfrm>
            <a:off x="4791540" y="3486995"/>
            <a:ext cx="4503172" cy="127933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2000" dirty="0">
                <a:solidFill>
                  <a:srgbClr val="0070C0"/>
                </a:solidFill>
              </a:rPr>
              <a:t>Recommend application contexts and demo implementations</a:t>
            </a:r>
          </a:p>
          <a:p>
            <a:pPr marL="0" lvl="0" indent="0" algn="ctr" rtl="0">
              <a:spcBef>
                <a:spcPts val="0"/>
              </a:spcBef>
              <a:spcAft>
                <a:spcPts val="0"/>
              </a:spcAft>
              <a:buNone/>
            </a:pPr>
            <a:endParaRPr dirty="0">
              <a:solidFill>
                <a:srgbClr val="0070C0"/>
              </a:solidFill>
            </a:endParaRPr>
          </a:p>
        </p:txBody>
      </p:sp>
      <p:sp>
        <p:nvSpPr>
          <p:cNvPr id="855" name="Google Shape;855;p32"/>
          <p:cNvSpPr txBox="1">
            <a:spLocks noGrp="1"/>
          </p:cNvSpPr>
          <p:nvPr>
            <p:ph type="subTitle" idx="8"/>
          </p:nvPr>
        </p:nvSpPr>
        <p:spPr>
          <a:xfrm>
            <a:off x="2839890" y="2988057"/>
            <a:ext cx="2818500" cy="5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References, Research direction and Expected results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47"/>
                                        </p:tgtEl>
                                        <p:attrNameLst>
                                          <p:attrName>style.visibility</p:attrName>
                                        </p:attrNameLst>
                                      </p:cBhvr>
                                      <p:to>
                                        <p:strVal val="visible"/>
                                      </p:to>
                                    </p:set>
                                    <p:anim calcmode="lin" valueType="num">
                                      <p:cBhvr additive="base">
                                        <p:cTn id="7" dur="250" fill="hold"/>
                                        <p:tgtEl>
                                          <p:spTgt spid="847"/>
                                        </p:tgtEl>
                                        <p:attrNameLst>
                                          <p:attrName>ppt_x</p:attrName>
                                        </p:attrNameLst>
                                      </p:cBhvr>
                                      <p:tavLst>
                                        <p:tav tm="0">
                                          <p:val>
                                            <p:strVal val="#ppt_x"/>
                                          </p:val>
                                        </p:tav>
                                        <p:tav tm="100000">
                                          <p:val>
                                            <p:strVal val="#ppt_x"/>
                                          </p:val>
                                        </p:tav>
                                      </p:tavLst>
                                    </p:anim>
                                    <p:anim calcmode="lin" valueType="num">
                                      <p:cBhvr additive="base">
                                        <p:cTn id="8" dur="250" fill="hold"/>
                                        <p:tgtEl>
                                          <p:spTgt spid="8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48">
                                            <p:txEl>
                                              <p:pRg st="0" end="0"/>
                                            </p:txEl>
                                          </p:spTgt>
                                        </p:tgtEl>
                                        <p:attrNameLst>
                                          <p:attrName>style.visibility</p:attrName>
                                        </p:attrNameLst>
                                      </p:cBhvr>
                                      <p:to>
                                        <p:strVal val="visible"/>
                                      </p:to>
                                    </p:set>
                                    <p:anim calcmode="lin" valueType="num">
                                      <p:cBhvr additive="base">
                                        <p:cTn id="11" dur="250" fill="hold"/>
                                        <p:tgtEl>
                                          <p:spTgt spid="848">
                                            <p:txEl>
                                              <p:pRg st="0" end="0"/>
                                            </p:txEl>
                                          </p:spTgt>
                                        </p:tgtEl>
                                        <p:attrNameLst>
                                          <p:attrName>ppt_x</p:attrName>
                                        </p:attrNameLst>
                                      </p:cBhvr>
                                      <p:tavLst>
                                        <p:tav tm="0">
                                          <p:val>
                                            <p:strVal val="#ppt_x"/>
                                          </p:val>
                                        </p:tav>
                                        <p:tav tm="100000">
                                          <p:val>
                                            <p:strVal val="#ppt_x"/>
                                          </p:val>
                                        </p:tav>
                                      </p:tavLst>
                                    </p:anim>
                                    <p:anim calcmode="lin" valueType="num">
                                      <p:cBhvr additive="base">
                                        <p:cTn id="12" dur="250" fill="hold"/>
                                        <p:tgtEl>
                                          <p:spTgt spid="848">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49">
                                            <p:txEl>
                                              <p:pRg st="0" end="0"/>
                                            </p:txEl>
                                          </p:spTgt>
                                        </p:tgtEl>
                                        <p:attrNameLst>
                                          <p:attrName>style.visibility</p:attrName>
                                        </p:attrNameLst>
                                      </p:cBhvr>
                                      <p:to>
                                        <p:strVal val="visible"/>
                                      </p:to>
                                    </p:set>
                                    <p:anim calcmode="lin" valueType="num">
                                      <p:cBhvr additive="base">
                                        <p:cTn id="15" dur="250" fill="hold"/>
                                        <p:tgtEl>
                                          <p:spTgt spid="849">
                                            <p:txEl>
                                              <p:pRg st="0" end="0"/>
                                            </p:txEl>
                                          </p:spTgt>
                                        </p:tgtEl>
                                        <p:attrNameLst>
                                          <p:attrName>ppt_x</p:attrName>
                                        </p:attrNameLst>
                                      </p:cBhvr>
                                      <p:tavLst>
                                        <p:tav tm="0">
                                          <p:val>
                                            <p:strVal val="#ppt_x"/>
                                          </p:val>
                                        </p:tav>
                                        <p:tav tm="100000">
                                          <p:val>
                                            <p:strVal val="#ppt_x"/>
                                          </p:val>
                                        </p:tav>
                                      </p:tavLst>
                                    </p:anim>
                                    <p:anim calcmode="lin" valueType="num">
                                      <p:cBhvr additive="base">
                                        <p:cTn id="16" dur="250" fill="hold"/>
                                        <p:tgtEl>
                                          <p:spTgt spid="849">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50"/>
                                        </p:tgtEl>
                                        <p:attrNameLst>
                                          <p:attrName>style.visibility</p:attrName>
                                        </p:attrNameLst>
                                      </p:cBhvr>
                                      <p:to>
                                        <p:strVal val="visible"/>
                                      </p:to>
                                    </p:set>
                                    <p:anim calcmode="lin" valueType="num">
                                      <p:cBhvr additive="base">
                                        <p:cTn id="19" dur="250" fill="hold"/>
                                        <p:tgtEl>
                                          <p:spTgt spid="850"/>
                                        </p:tgtEl>
                                        <p:attrNameLst>
                                          <p:attrName>ppt_x</p:attrName>
                                        </p:attrNameLst>
                                      </p:cBhvr>
                                      <p:tavLst>
                                        <p:tav tm="0">
                                          <p:val>
                                            <p:strVal val="#ppt_x"/>
                                          </p:val>
                                        </p:tav>
                                        <p:tav tm="100000">
                                          <p:val>
                                            <p:strVal val="#ppt_x"/>
                                          </p:val>
                                        </p:tav>
                                      </p:tavLst>
                                    </p:anim>
                                    <p:anim calcmode="lin" valueType="num">
                                      <p:cBhvr additive="base">
                                        <p:cTn id="20" dur="250" fill="hold"/>
                                        <p:tgtEl>
                                          <p:spTgt spid="85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51">
                                            <p:txEl>
                                              <p:pRg st="0" end="0"/>
                                            </p:txEl>
                                          </p:spTgt>
                                        </p:tgtEl>
                                        <p:attrNameLst>
                                          <p:attrName>style.visibility</p:attrName>
                                        </p:attrNameLst>
                                      </p:cBhvr>
                                      <p:to>
                                        <p:strVal val="visible"/>
                                      </p:to>
                                    </p:set>
                                    <p:anim calcmode="lin" valueType="num">
                                      <p:cBhvr additive="base">
                                        <p:cTn id="23" dur="250" fill="hold"/>
                                        <p:tgtEl>
                                          <p:spTgt spid="851">
                                            <p:txEl>
                                              <p:pRg st="0" end="0"/>
                                            </p:txEl>
                                          </p:spTgt>
                                        </p:tgtEl>
                                        <p:attrNameLst>
                                          <p:attrName>ppt_x</p:attrName>
                                        </p:attrNameLst>
                                      </p:cBhvr>
                                      <p:tavLst>
                                        <p:tav tm="0">
                                          <p:val>
                                            <p:strVal val="#ppt_x"/>
                                          </p:val>
                                        </p:tav>
                                        <p:tav tm="100000">
                                          <p:val>
                                            <p:strVal val="#ppt_x"/>
                                          </p:val>
                                        </p:tav>
                                      </p:tavLst>
                                    </p:anim>
                                    <p:anim calcmode="lin" valueType="num">
                                      <p:cBhvr additive="base">
                                        <p:cTn id="24" dur="250" fill="hold"/>
                                        <p:tgtEl>
                                          <p:spTgt spid="851">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55">
                                            <p:txEl>
                                              <p:pRg st="0" end="0"/>
                                            </p:txEl>
                                          </p:spTgt>
                                        </p:tgtEl>
                                        <p:attrNameLst>
                                          <p:attrName>style.visibility</p:attrName>
                                        </p:attrNameLst>
                                      </p:cBhvr>
                                      <p:to>
                                        <p:strVal val="visible"/>
                                      </p:to>
                                    </p:set>
                                    <p:anim calcmode="lin" valueType="num">
                                      <p:cBhvr additive="base">
                                        <p:cTn id="27" dur="250" fill="hold"/>
                                        <p:tgtEl>
                                          <p:spTgt spid="855">
                                            <p:txEl>
                                              <p:pRg st="0" end="0"/>
                                            </p:txEl>
                                          </p:spTgt>
                                        </p:tgtEl>
                                        <p:attrNameLst>
                                          <p:attrName>ppt_x</p:attrName>
                                        </p:attrNameLst>
                                      </p:cBhvr>
                                      <p:tavLst>
                                        <p:tav tm="0">
                                          <p:val>
                                            <p:strVal val="#ppt_x"/>
                                          </p:val>
                                        </p:tav>
                                        <p:tav tm="100000">
                                          <p:val>
                                            <p:strVal val="#ppt_x"/>
                                          </p:val>
                                        </p:tav>
                                      </p:tavLst>
                                    </p:anim>
                                    <p:anim calcmode="lin" valueType="num">
                                      <p:cBhvr additive="base">
                                        <p:cTn id="28" dur="250" fill="hold"/>
                                        <p:tgtEl>
                                          <p:spTgt spid="855">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53"/>
                                        </p:tgtEl>
                                        <p:attrNameLst>
                                          <p:attrName>style.visibility</p:attrName>
                                        </p:attrNameLst>
                                      </p:cBhvr>
                                      <p:to>
                                        <p:strVal val="visible"/>
                                      </p:to>
                                    </p:set>
                                    <p:anim calcmode="lin" valueType="num">
                                      <p:cBhvr additive="base">
                                        <p:cTn id="31" dur="250" fill="hold"/>
                                        <p:tgtEl>
                                          <p:spTgt spid="853"/>
                                        </p:tgtEl>
                                        <p:attrNameLst>
                                          <p:attrName>ppt_x</p:attrName>
                                        </p:attrNameLst>
                                      </p:cBhvr>
                                      <p:tavLst>
                                        <p:tav tm="0">
                                          <p:val>
                                            <p:strVal val="#ppt_x"/>
                                          </p:val>
                                        </p:tav>
                                        <p:tav tm="100000">
                                          <p:val>
                                            <p:strVal val="#ppt_x"/>
                                          </p:val>
                                        </p:tav>
                                      </p:tavLst>
                                    </p:anim>
                                    <p:anim calcmode="lin" valueType="num">
                                      <p:cBhvr additive="base">
                                        <p:cTn id="32" dur="250" fill="hold"/>
                                        <p:tgtEl>
                                          <p:spTgt spid="85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854">
                                            <p:txEl>
                                              <p:pRg st="0" end="0"/>
                                            </p:txEl>
                                          </p:spTgt>
                                        </p:tgtEl>
                                        <p:attrNameLst>
                                          <p:attrName>style.visibility</p:attrName>
                                        </p:attrNameLst>
                                      </p:cBhvr>
                                      <p:to>
                                        <p:strVal val="visible"/>
                                      </p:to>
                                    </p:set>
                                    <p:anim calcmode="lin" valueType="num">
                                      <p:cBhvr additive="base">
                                        <p:cTn id="35" dur="250" fill="hold"/>
                                        <p:tgtEl>
                                          <p:spTgt spid="854">
                                            <p:txEl>
                                              <p:pRg st="0" end="0"/>
                                            </p:txEl>
                                          </p:spTgt>
                                        </p:tgtEl>
                                        <p:attrNameLst>
                                          <p:attrName>ppt_x</p:attrName>
                                        </p:attrNameLst>
                                      </p:cBhvr>
                                      <p:tavLst>
                                        <p:tav tm="0">
                                          <p:val>
                                            <p:strVal val="#ppt_x"/>
                                          </p:val>
                                        </p:tav>
                                        <p:tav tm="100000">
                                          <p:val>
                                            <p:strVal val="#ppt_x"/>
                                          </p:val>
                                        </p:tav>
                                      </p:tavLst>
                                    </p:anim>
                                    <p:anim calcmode="lin" valueType="num">
                                      <p:cBhvr additive="base">
                                        <p:cTn id="36" dur="250" fill="hold"/>
                                        <p:tgtEl>
                                          <p:spTgt spid="854">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852">
                                            <p:txEl>
                                              <p:pRg st="0" end="0"/>
                                            </p:txEl>
                                          </p:spTgt>
                                        </p:tgtEl>
                                        <p:attrNameLst>
                                          <p:attrName>style.visibility</p:attrName>
                                        </p:attrNameLst>
                                      </p:cBhvr>
                                      <p:to>
                                        <p:strVal val="visible"/>
                                      </p:to>
                                    </p:set>
                                    <p:anim calcmode="lin" valueType="num">
                                      <p:cBhvr additive="base">
                                        <p:cTn id="39" dur="250" fill="hold"/>
                                        <p:tgtEl>
                                          <p:spTgt spid="852">
                                            <p:txEl>
                                              <p:pRg st="0" end="0"/>
                                            </p:txEl>
                                          </p:spTgt>
                                        </p:tgtEl>
                                        <p:attrNameLst>
                                          <p:attrName>ppt_x</p:attrName>
                                        </p:attrNameLst>
                                      </p:cBhvr>
                                      <p:tavLst>
                                        <p:tav tm="0">
                                          <p:val>
                                            <p:strVal val="#ppt_x"/>
                                          </p:val>
                                        </p:tav>
                                        <p:tav tm="100000">
                                          <p:val>
                                            <p:strVal val="#ppt_x"/>
                                          </p:val>
                                        </p:tav>
                                      </p:tavLst>
                                    </p:anim>
                                    <p:anim calcmode="lin" valueType="num">
                                      <p:cBhvr additive="base">
                                        <p:cTn id="40" dur="250" fill="hold"/>
                                        <p:tgtEl>
                                          <p:spTgt spid="85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 grpId="0"/>
      <p:bldP spid="848" grpId="0" build="p"/>
      <p:bldP spid="849" grpId="0" build="p"/>
      <p:bldP spid="850" grpId="0"/>
      <p:bldP spid="851" grpId="0" build="p"/>
      <p:bldP spid="852" grpId="0" build="p"/>
      <p:bldP spid="853" grpId="0"/>
      <p:bldP spid="854" grpId="0" build="p"/>
      <p:bldP spid="85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24E4B380-4C73-0DC3-924C-D727EB93C492}"/>
              </a:ext>
            </a:extLst>
          </p:cNvPr>
          <p:cNvSpPr>
            <a:spLocks noGrp="1"/>
          </p:cNvSpPr>
          <p:nvPr>
            <p:ph type="subTitle" idx="4"/>
          </p:nvPr>
        </p:nvSpPr>
        <p:spPr>
          <a:xfrm flipH="1">
            <a:off x="242513" y="339719"/>
            <a:ext cx="8658971" cy="1671961"/>
          </a:xfrm>
        </p:spPr>
        <p:txBody>
          <a:bodyPr/>
          <a:lstStyle/>
          <a:p>
            <a:pPr marL="0" indent="0" algn="l"/>
            <a:r>
              <a:rPr lang="en-US" dirty="0"/>
              <a:t>The core ingredients are the algorithm from the previous section (to compute a logarithm modulo each prime power in the group order) and the Chinese remainder theorem (to combine these to a logarithm in the full group).</a:t>
            </a:r>
          </a:p>
          <a:p>
            <a:pPr marL="0" indent="0" algn="l"/>
            <a:endParaRPr lang="en-US" dirty="0"/>
          </a:p>
          <a:p>
            <a:pPr marL="0" indent="0" algn="l"/>
            <a:r>
              <a:rPr lang="en-US" dirty="0"/>
              <a:t>(Again, we assume the group to be cyclic, with the understanding that a non-cyclic group must be replaced by the subgroup generated by the logarithm's base element.)</a:t>
            </a:r>
          </a:p>
        </p:txBody>
      </p:sp>
      <p:pic>
        <p:nvPicPr>
          <p:cNvPr id="4098" name="Picture 2">
            <a:extLst>
              <a:ext uri="{FF2B5EF4-FFF2-40B4-BE49-F238E27FC236}">
                <a16:creationId xmlns:a16="http://schemas.microsoft.com/office/drawing/2014/main" id="{59B731A1-19E4-710F-A5B9-31F941DE6E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04831"/>
            <a:ext cx="9144000" cy="2322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6309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barn(inVertical)">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885;p35">
            <a:extLst>
              <a:ext uri="{FF2B5EF4-FFF2-40B4-BE49-F238E27FC236}">
                <a16:creationId xmlns:a16="http://schemas.microsoft.com/office/drawing/2014/main" id="{10AAF2CD-33E0-F7AF-25B0-EEE607382CD6}"/>
              </a:ext>
            </a:extLst>
          </p:cNvPr>
          <p:cNvSpPr txBox="1">
            <a:spLocks noGrp="1"/>
          </p:cNvSpPr>
          <p:nvPr>
            <p:ph type="title"/>
          </p:nvPr>
        </p:nvSpPr>
        <p:spPr>
          <a:xfrm>
            <a:off x="876176" y="1876358"/>
            <a:ext cx="7391647" cy="139078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Recommend application contexts and demo implementations</a:t>
            </a:r>
          </a:p>
        </p:txBody>
      </p:sp>
      <p:sp>
        <p:nvSpPr>
          <p:cNvPr id="23" name="Google Shape;886;p35">
            <a:extLst>
              <a:ext uri="{FF2B5EF4-FFF2-40B4-BE49-F238E27FC236}">
                <a16:creationId xmlns:a16="http://schemas.microsoft.com/office/drawing/2014/main" id="{D75333AA-44F9-68BB-6C42-058C73209230}"/>
              </a:ext>
            </a:extLst>
          </p:cNvPr>
          <p:cNvSpPr txBox="1">
            <a:spLocks/>
          </p:cNvSpPr>
          <p:nvPr/>
        </p:nvSpPr>
        <p:spPr>
          <a:xfrm>
            <a:off x="3807690" y="1105358"/>
            <a:ext cx="1528617" cy="77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2"/>
              </a:buClr>
              <a:buSzPts val="1500"/>
              <a:buFont typeface="Roboto"/>
              <a:buNone/>
              <a:defRPr sz="1600" b="0" i="0" u="none" strike="noStrike" cap="none">
                <a:solidFill>
                  <a:schemeClr val="lt1"/>
                </a:solidFill>
                <a:latin typeface="Roboto"/>
                <a:ea typeface="Roboto"/>
                <a:cs typeface="Roboto"/>
                <a:sym typeface="Roboto"/>
              </a:defRPr>
            </a:lvl1pPr>
            <a:lvl2pPr marL="914400" marR="0" lvl="1"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2pPr>
            <a:lvl3pPr marL="1371600" marR="0" lvl="2"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3pPr>
            <a:lvl4pPr marL="1828800" marR="0" lvl="3"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4pPr>
            <a:lvl5pPr marL="2286000" marR="0" lvl="4"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5pPr>
            <a:lvl6pPr marL="2743200" marR="0" lvl="5"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6pPr>
            <a:lvl7pPr marL="3200400" marR="0" lvl="6"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7pPr>
            <a:lvl8pPr marL="3657600" marR="0" lvl="7"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8pPr>
            <a:lvl9pPr marL="4114800" marR="0" lvl="8"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9pPr>
          </a:lstStyle>
          <a:p>
            <a:pPr marL="0" indent="0"/>
            <a:r>
              <a:rPr lang="en" sz="5500" b="1" dirty="0">
                <a:latin typeface="Orbitron" panose="020B0604020202020204" charset="0"/>
              </a:rPr>
              <a:t>03</a:t>
            </a:r>
          </a:p>
        </p:txBody>
      </p:sp>
    </p:spTree>
    <p:extLst>
      <p:ext uri="{BB962C8B-B14F-4D97-AF65-F5344CB8AC3E}">
        <p14:creationId xmlns:p14="http://schemas.microsoft.com/office/powerpoint/2010/main" val="24653927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E4960B-2FA4-7BB1-B0C0-06E1EE43F503}"/>
              </a:ext>
            </a:extLst>
          </p:cNvPr>
          <p:cNvSpPr>
            <a:spLocks noGrp="1"/>
          </p:cNvSpPr>
          <p:nvPr>
            <p:ph type="title" idx="3"/>
          </p:nvPr>
        </p:nvSpPr>
        <p:spPr>
          <a:xfrm>
            <a:off x="720000" y="109994"/>
            <a:ext cx="7704000" cy="592200"/>
          </a:xfrm>
        </p:spPr>
        <p:txBody>
          <a:bodyPr/>
          <a:lstStyle/>
          <a:p>
            <a:r>
              <a:rPr lang="en-ID" dirty="0"/>
              <a:t>PREVENTATION</a:t>
            </a:r>
          </a:p>
        </p:txBody>
      </p:sp>
      <mc:AlternateContent xmlns:mc="http://schemas.openxmlformats.org/markup-compatibility/2006" xmlns:a14="http://schemas.microsoft.com/office/drawing/2010/main">
        <mc:Choice Requires="a14">
          <p:sp>
            <p:nvSpPr>
              <p:cNvPr id="12" name="TextBox 2">
                <a:extLst>
                  <a:ext uri="{FF2B5EF4-FFF2-40B4-BE49-F238E27FC236}">
                    <a16:creationId xmlns:a16="http://schemas.microsoft.com/office/drawing/2014/main" id="{5B7CF8DD-5430-93DF-C49B-C9B394B56830}"/>
                  </a:ext>
                </a:extLst>
              </p:cNvPr>
              <p:cNvSpPr txBox="1"/>
              <p:nvPr/>
            </p:nvSpPr>
            <p:spPr>
              <a:xfrm>
                <a:off x="112363" y="938299"/>
                <a:ext cx="8919274" cy="3631763"/>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342900" indent="-342900" fontAlgn="base">
                  <a:buFont typeface="Wingdings" panose="05000000000000000000" pitchFamily="2" charset="2"/>
                  <a:buChar char="v"/>
                </a:pPr>
                <a:r>
                  <a:rPr lang="en-US" sz="2600" b="1" dirty="0">
                    <a:ln>
                      <a:solidFill>
                        <a:srgbClr val="EEECE1">
                          <a:lumMod val="10000"/>
                        </a:srgbClr>
                      </a:solidFill>
                    </a:ln>
                    <a:solidFill>
                      <a:srgbClr val="61B4F6">
                        <a:lumMod val="75000"/>
                      </a:srgbClr>
                    </a:solidFill>
                    <a:latin typeface="Concert One" pitchFamily="2" charset="0"/>
                  </a:rPr>
                  <a:t>Weak Public Exponent Attack</a:t>
                </a:r>
                <a:endParaRPr lang="en-US" sz="2000" b="1" dirty="0">
                  <a:latin typeface="Arial" panose="020B0604020202020204" pitchFamily="34" charset="0"/>
                </a:endParaRPr>
              </a:p>
              <a:p>
                <a:pPr marL="627380" lvl="1" indent="-285750" fontAlgn="base">
                  <a:buFont typeface="Wingdings" panose="05000000000000000000" pitchFamily="2" charset="2"/>
                  <a:buChar char="Ø"/>
                </a:pPr>
                <a:r>
                  <a:rPr lang="en-US" sz="2000" b="1" dirty="0">
                    <a:latin typeface="Concert One" pitchFamily="2" charset="0"/>
                  </a:rPr>
                  <a:t>Small n</a:t>
                </a:r>
                <a:r>
                  <a:rPr lang="en-US" sz="1800" dirty="0">
                    <a:latin typeface="Arial" panose="020B0604020202020204" pitchFamily="34" charset="0"/>
                  </a:rPr>
                  <a:t>: Choosing a huge n (length(n) &gt; 256 bit) will help us prevent this attack. But in the quantum age, NIST sets the standard that using 3072 bit for the public key.</a:t>
                </a:r>
              </a:p>
              <a:p>
                <a:pPr marL="341630" lvl="1" fontAlgn="base"/>
                <a:endParaRPr lang="en-US" sz="1800" dirty="0">
                  <a:latin typeface="Arial" panose="020B0604020202020204" pitchFamily="34" charset="0"/>
                </a:endParaRPr>
              </a:p>
              <a:p>
                <a:pPr marL="627380" lvl="1" indent="-285750" fontAlgn="base">
                  <a:buFont typeface="Wingdings" panose="05000000000000000000" pitchFamily="2" charset="2"/>
                  <a:buChar char="Ø"/>
                </a:pPr>
                <a:r>
                  <a:rPr lang="en-US" sz="2000" b="1" dirty="0">
                    <a:latin typeface="Concert One" pitchFamily="2" charset="0"/>
                  </a:rPr>
                  <a:t>Fermat’s Attack</a:t>
                </a:r>
                <a:r>
                  <a:rPr lang="en-US" sz="1800" dirty="0">
                    <a:latin typeface="Arial" panose="020B0604020202020204" pitchFamily="34" charset="0"/>
                  </a:rPr>
                  <a:t>: This kind of attack can be successful when p - q &lt; </a:t>
                </a:r>
                <a14:m>
                  <m:oMath xmlns:m="http://schemas.openxmlformats.org/officeDocument/2006/math">
                    <m:sSup>
                      <m:sSupPr>
                        <m:ctrlPr>
                          <a:rPr lang="en-US" sz="1800" i="1" smtClean="0">
                            <a:latin typeface="Cambria Math" panose="02040503050406030204" pitchFamily="18" charset="0"/>
                          </a:rPr>
                        </m:ctrlPr>
                      </m:sSupPr>
                      <m:e>
                        <m:r>
                          <a:rPr lang="en-US" sz="1800" i="1" smtClean="0">
                            <a:latin typeface="Cambria Math" panose="02040503050406030204" pitchFamily="18" charset="0"/>
                          </a:rPr>
                          <m:t>𝑛</m:t>
                        </m:r>
                      </m:e>
                      <m:sup>
                        <m:r>
                          <a:rPr lang="en-US" sz="1800" i="1" smtClean="0">
                            <a:latin typeface="Cambria Math" panose="02040503050406030204" pitchFamily="18" charset="0"/>
                          </a:rPr>
                          <m:t>0</m:t>
                        </m:r>
                        <m:r>
                          <a:rPr lang="en-US" sz="1800" i="1" smtClean="0">
                            <a:latin typeface="Cambria Math" panose="02040503050406030204" pitchFamily="18" charset="0"/>
                          </a:rPr>
                          <m:t>,</m:t>
                        </m:r>
                        <m:r>
                          <a:rPr lang="en-US" sz="1800" i="1" smtClean="0">
                            <a:latin typeface="Cambria Math" panose="02040503050406030204" pitchFamily="18" charset="0"/>
                          </a:rPr>
                          <m:t>25</m:t>
                        </m:r>
                      </m:sup>
                    </m:sSup>
                  </m:oMath>
                </a14:m>
                <a:r>
                  <a:rPr lang="en-US" sz="1800" dirty="0">
                    <a:latin typeface="Arial" panose="020B0604020202020204" pitchFamily="34" charset="0"/>
                  </a:rPr>
                  <a:t>(their bits length are the same). So we can choose p and q have a distinctly different length of bits to avoid it.</a:t>
                </a:r>
              </a:p>
              <a:p>
                <a:pPr marL="341630" lvl="1" fontAlgn="base"/>
                <a:endParaRPr lang="en-US" sz="1800" dirty="0">
                  <a:latin typeface="Arial" panose="020B0604020202020204" pitchFamily="34" charset="0"/>
                </a:endParaRPr>
              </a:p>
              <a:p>
                <a:pPr marL="627380" lvl="1" indent="-285750" fontAlgn="base">
                  <a:buFont typeface="Wingdings" panose="05000000000000000000" pitchFamily="2" charset="2"/>
                  <a:buChar char="Ø"/>
                </a:pPr>
                <a:r>
                  <a:rPr lang="en-US" sz="2000" b="1" dirty="0">
                    <a:latin typeface="Concert One" pitchFamily="2" charset="0"/>
                  </a:rPr>
                  <a:t>Common modulus</a:t>
                </a:r>
                <a:r>
                  <a:rPr lang="en-US" sz="1800" dirty="0">
                    <a:latin typeface="Arial" panose="020B0604020202020204" pitchFamily="34" charset="0"/>
                  </a:rPr>
                  <a:t>: It only work when the victims use the same n to encrypt plain text more than once. So, by changing the public key (n, e) we can decrease the risk of being its victim.</a:t>
                </a:r>
              </a:p>
            </p:txBody>
          </p:sp>
        </mc:Choice>
        <mc:Fallback xmlns="">
          <p:sp>
            <p:nvSpPr>
              <p:cNvPr id="12" name="TextBox 2">
                <a:extLst>
                  <a:ext uri="{FF2B5EF4-FFF2-40B4-BE49-F238E27FC236}">
                    <a16:creationId xmlns:a16="http://schemas.microsoft.com/office/drawing/2014/main" id="{5B7CF8DD-5430-93DF-C49B-C9B394B56830}"/>
                  </a:ext>
                </a:extLst>
              </p:cNvPr>
              <p:cNvSpPr txBox="1">
                <a:spLocks noRot="1" noChangeAspect="1" noMove="1" noResize="1" noEditPoints="1" noAdjustHandles="1" noChangeArrowheads="1" noChangeShapeType="1" noTextEdit="1"/>
              </p:cNvSpPr>
              <p:nvPr/>
            </p:nvSpPr>
            <p:spPr>
              <a:xfrm>
                <a:off x="112363" y="938299"/>
                <a:ext cx="8919274" cy="3631763"/>
              </a:xfrm>
              <a:prstGeom prst="rect">
                <a:avLst/>
              </a:prstGeom>
              <a:blipFill>
                <a:blip r:embed="rId2"/>
                <a:stretch>
                  <a:fillRect r="-1025" b="-1678"/>
                </a:stretch>
              </a:blipFill>
            </p:spPr>
            <p:txBody>
              <a:bodyPr/>
              <a:lstStyle/>
              <a:p>
                <a:r>
                  <a:rPr lang="en-ID">
                    <a:noFill/>
                  </a:rPr>
                  <a:t> </a:t>
                </a:r>
              </a:p>
            </p:txBody>
          </p:sp>
        </mc:Fallback>
      </mc:AlternateContent>
    </p:spTree>
    <p:extLst>
      <p:ext uri="{BB962C8B-B14F-4D97-AF65-F5344CB8AC3E}">
        <p14:creationId xmlns:p14="http://schemas.microsoft.com/office/powerpoint/2010/main" val="36460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3249AD-B367-D0C6-B80B-B121AC560F62}"/>
              </a:ext>
            </a:extLst>
          </p:cNvPr>
          <p:cNvSpPr>
            <a:spLocks noGrp="1"/>
          </p:cNvSpPr>
          <p:nvPr>
            <p:ph type="title" idx="3"/>
          </p:nvPr>
        </p:nvSpPr>
        <p:spPr>
          <a:xfrm>
            <a:off x="720000" y="181812"/>
            <a:ext cx="7704000" cy="592200"/>
          </a:xfrm>
        </p:spPr>
        <p:txBody>
          <a:bodyPr/>
          <a:lstStyle/>
          <a:p>
            <a:r>
              <a:rPr lang="en-ID" dirty="0"/>
              <a:t>PREVENTATION</a:t>
            </a:r>
          </a:p>
        </p:txBody>
      </p:sp>
      <p:sp>
        <p:nvSpPr>
          <p:cNvPr id="21" name="TextBox 2">
            <a:extLst>
              <a:ext uri="{FF2B5EF4-FFF2-40B4-BE49-F238E27FC236}">
                <a16:creationId xmlns:a16="http://schemas.microsoft.com/office/drawing/2014/main" id="{48137B41-4A85-0382-272A-5AD2FD09AEB3}"/>
              </a:ext>
            </a:extLst>
          </p:cNvPr>
          <p:cNvSpPr txBox="1"/>
          <p:nvPr/>
        </p:nvSpPr>
        <p:spPr>
          <a:xfrm>
            <a:off x="207217" y="1048082"/>
            <a:ext cx="8865031" cy="3539430"/>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marR="0" lvl="0" indent="-285750" algn="l" defTabSz="914400" rtl="0" eaLnBrk="1" fontAlgn="base"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2200" b="1" i="0" u="none" strike="noStrike" kern="0" cap="none" spc="0" normalizeH="0" baseline="0" noProof="0" dirty="0">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e </a:t>
            </a:r>
            <a:r>
              <a:rPr kumimoji="0" lang="en-US" sz="2200" b="1" i="0" u="none" strike="noStrike" kern="0" cap="none" spc="0" normalizeH="0" baseline="0" noProof="0" dirty="0" err="1">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th</a:t>
            </a:r>
            <a:r>
              <a:rPr kumimoji="0" lang="en-US" sz="2200" b="1" i="0" u="none" strike="noStrike" kern="0" cap="none" spc="0" normalizeH="0" baseline="0" noProof="0" dirty="0">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 root</a:t>
            </a:r>
            <a:r>
              <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In this case, the small e gives attacker a chance to recover m. We can simply prevent this by choosing a big e </a:t>
            </a:r>
          </a:p>
          <a:p>
            <a:pPr marL="0" marR="0" lvl="0" indent="0" algn="l" defTabSz="914400" rtl="0" eaLnBrk="1" fontAlgn="base" latinLnBrk="0" hangingPunct="1">
              <a:lnSpc>
                <a:spcPct val="100000"/>
              </a:lnSpc>
              <a:spcBef>
                <a:spcPts val="0"/>
              </a:spcBef>
              <a:spcAft>
                <a:spcPts val="0"/>
              </a:spcAft>
              <a:buClr>
                <a:srgbClr val="000000"/>
              </a:buClr>
              <a:buSzTx/>
              <a:buFont typeface="Arial" panose="020B0604020202020204"/>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endParaRPr>
          </a:p>
          <a:p>
            <a:pPr marL="285750" marR="0" lvl="0" indent="-285750" algn="l" defTabSz="914400" rtl="0" eaLnBrk="1" fontAlgn="base"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2200" b="1" i="0" u="none" strike="noStrike" kern="0" cap="none" spc="0" normalizeH="0" baseline="0" noProof="0" dirty="0" err="1">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Bruteforce</a:t>
            </a:r>
            <a:r>
              <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This case is nearly similar to e </a:t>
            </a:r>
            <a:r>
              <a:rPr kumimoji="0" lang="en-US" sz="1800" b="0" i="0" u="none" strike="noStrike" kern="0" cap="none" spc="0" normalizeH="0" baseline="0" noProof="0" dirty="0" err="1">
                <a:ln>
                  <a:noFill/>
                </a:ln>
                <a:solidFill>
                  <a:srgbClr val="000000"/>
                </a:solidFill>
                <a:effectLst/>
                <a:uLnTx/>
                <a:uFillTx/>
                <a:latin typeface="Arial" panose="020B0604020202020204" pitchFamily="34" charset="0"/>
                <a:cs typeface="Arial" panose="020B0604020202020204"/>
                <a:sym typeface="Arial" panose="020B0604020202020204"/>
              </a:rPr>
              <a:t>th</a:t>
            </a: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 root, the small e and a too short plain text will give the attacker a chance to attack. So we just need to increase e to a larger number.</a:t>
            </a:r>
            <a:r>
              <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 </a:t>
            </a:r>
          </a:p>
          <a:p>
            <a:pPr marL="0" marR="0" lvl="0" indent="0" algn="l" defTabSz="914400" rtl="0" eaLnBrk="1" fontAlgn="base" latinLnBrk="0" hangingPunct="1">
              <a:lnSpc>
                <a:spcPct val="100000"/>
              </a:lnSpc>
              <a:spcBef>
                <a:spcPts val="0"/>
              </a:spcBef>
              <a:spcAft>
                <a:spcPts val="0"/>
              </a:spcAft>
              <a:buClr>
                <a:srgbClr val="000000"/>
              </a:buClr>
              <a:buSzTx/>
              <a:buFont typeface="Arial" panose="020B0604020202020204"/>
              <a:buNone/>
              <a:tabLst/>
              <a:defRPr/>
            </a:pPr>
            <a:endPar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endParaRPr>
          </a:p>
          <a:p>
            <a:pPr marL="285750" marR="0" lvl="0" indent="-285750" algn="l" defTabSz="914400" rtl="0" eaLnBrk="1" fontAlgn="base"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2200" b="1" i="0" u="none" strike="noStrike" kern="0" cap="none" spc="0" normalizeH="0" baseline="0" noProof="0" dirty="0" err="1">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Hastad</a:t>
            </a:r>
            <a:r>
              <a:rPr kumimoji="0" lang="en-US" sz="2200" b="1" i="0" u="none" strike="noStrike" kern="0" cap="none" spc="0" normalizeH="0" baseline="0" noProof="0" dirty="0">
                <a:ln>
                  <a:solidFill>
                    <a:srgbClr val="EEECE1">
                      <a:lumMod val="10000"/>
                    </a:srgbClr>
                  </a:solidFill>
                </a:ln>
                <a:solidFill>
                  <a:srgbClr val="61B4F6">
                    <a:lumMod val="75000"/>
                  </a:srgbClr>
                </a:solidFill>
                <a:effectLst/>
                <a:uLnTx/>
                <a:uFillTx/>
                <a:latin typeface="Concert One" pitchFamily="2" charset="0"/>
                <a:cs typeface="Arial" panose="020B0604020202020204"/>
                <a:sym typeface="Arial" panose="020B0604020202020204"/>
              </a:rPr>
              <a:t> Broadcast Attack</a:t>
            </a:r>
            <a:r>
              <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 </a:t>
            </a: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rPr>
              <a:t>This case is somehow likely to the Common modulus when the same message, same n and same e are used to encrypt and send to many users in LAN network. We just need to change the public key(n, e) regularly to avoid it.</a:t>
            </a:r>
            <a:endParaRPr kumimoji="0" lang="en-US" sz="1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a:sym typeface="Arial" panose="020B0604020202020204"/>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lang="en-ID" sz="14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472321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AE5430-4091-8DDF-7800-FEC8A2B4EB53}"/>
              </a:ext>
            </a:extLst>
          </p:cNvPr>
          <p:cNvSpPr>
            <a:spLocks noGrp="1"/>
          </p:cNvSpPr>
          <p:nvPr>
            <p:ph type="title" idx="3"/>
          </p:nvPr>
        </p:nvSpPr>
        <p:spPr>
          <a:xfrm>
            <a:off x="720000" y="175933"/>
            <a:ext cx="7704000" cy="592200"/>
          </a:xfrm>
        </p:spPr>
        <p:txBody>
          <a:bodyPr/>
          <a:lstStyle/>
          <a:p>
            <a:r>
              <a:rPr lang="en-ID" dirty="0"/>
              <a:t> Cryptographic scheme </a:t>
            </a:r>
          </a:p>
        </p:txBody>
      </p:sp>
      <p:sp>
        <p:nvSpPr>
          <p:cNvPr id="12" name="Google Shape;642;p77">
            <a:extLst>
              <a:ext uri="{FF2B5EF4-FFF2-40B4-BE49-F238E27FC236}">
                <a16:creationId xmlns:a16="http://schemas.microsoft.com/office/drawing/2014/main" id="{F6B23C72-E20F-E562-5832-9DE9318912F0}"/>
              </a:ext>
            </a:extLst>
          </p:cNvPr>
          <p:cNvSpPr/>
          <p:nvPr/>
        </p:nvSpPr>
        <p:spPr>
          <a:xfrm>
            <a:off x="400066" y="851210"/>
            <a:ext cx="8343868" cy="2450792"/>
          </a:xfrm>
          <a:prstGeom prst="rect">
            <a:avLst/>
          </a:prstGeom>
          <a:no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Pts val="2400"/>
              <a:buFontTx/>
              <a:buNone/>
              <a:tabLst/>
              <a:defRPr/>
            </a:pPr>
            <a:r>
              <a:rPr kumimoji="0" lang="en-US" sz="2400" b="1" i="0" u="none" strike="noStrike" kern="0" cap="none" spc="0" normalizeH="0" baseline="0" noProof="0" dirty="0">
                <a:ln>
                  <a:noFill/>
                </a:ln>
                <a:solidFill>
                  <a:sysClr val="windowText" lastClr="000000"/>
                </a:solidFill>
                <a:effectLst/>
                <a:uLnTx/>
                <a:uFillTx/>
              </a:rPr>
              <a:t>Resource:</a:t>
            </a:r>
          </a:p>
          <a:p>
            <a:pPr marL="0" marR="0" lvl="0" indent="0" defTabSz="914400" eaLnBrk="1" fontAlgn="auto" latinLnBrk="0" hangingPunct="1">
              <a:lnSpc>
                <a:spcPct val="100000"/>
              </a:lnSpc>
              <a:spcBef>
                <a:spcPts val="0"/>
              </a:spcBef>
              <a:spcAft>
                <a:spcPts val="0"/>
              </a:spcAft>
              <a:buClrTx/>
              <a:buSzPts val="2400"/>
              <a:buFontTx/>
              <a:buNone/>
              <a:tabLst/>
              <a:defRPr/>
            </a:pPr>
            <a:r>
              <a:rPr kumimoji="0" lang="en-US" sz="2400" b="0" i="0" u="none" strike="noStrike" kern="0" cap="none" spc="0" normalizeH="0" baseline="0" noProof="0" dirty="0">
                <a:ln>
                  <a:noFill/>
                </a:ln>
                <a:solidFill>
                  <a:sysClr val="windowText" lastClr="000000"/>
                </a:solidFill>
                <a:effectLst/>
                <a:uLnTx/>
                <a:uFillTx/>
              </a:rPr>
              <a:t>+</a:t>
            </a:r>
            <a:r>
              <a:rPr kumimoji="0" lang="en-US" sz="2400" b="1"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a:ln>
                  <a:noFill/>
                </a:ln>
                <a:solidFill>
                  <a:sysClr val="windowText" lastClr="000000"/>
                </a:solidFill>
                <a:effectLst/>
                <a:uLnTx/>
                <a:uFillTx/>
              </a:rPr>
              <a:t>We use classical computer </a:t>
            </a:r>
            <a:r>
              <a:rPr kumimoji="0" lang="en-US" sz="1800" b="1" i="0" u="none" strike="noStrike" kern="0" cap="none" spc="0" normalizeH="0" baseline="0" noProof="0" dirty="0">
                <a:ln>
                  <a:noFill/>
                </a:ln>
                <a:solidFill>
                  <a:sysClr val="windowText" lastClr="000000"/>
                </a:solidFill>
                <a:effectLst/>
                <a:uLnTx/>
                <a:uFillTx/>
              </a:rPr>
              <a:t>not quantum</a:t>
            </a:r>
          </a:p>
          <a:p>
            <a:pPr marL="0" marR="0" lvl="0" indent="0" defTabSz="914400" eaLnBrk="1" fontAlgn="auto" latinLnBrk="0" hangingPunct="1">
              <a:lnSpc>
                <a:spcPct val="100000"/>
              </a:lnSpc>
              <a:spcBef>
                <a:spcPts val="0"/>
              </a:spcBef>
              <a:spcAft>
                <a:spcPts val="0"/>
              </a:spcAft>
              <a:buClrTx/>
              <a:buSzPts val="2400"/>
              <a:buFontTx/>
              <a:buNone/>
              <a:tabLst/>
              <a:defRPr/>
            </a:pPr>
            <a:r>
              <a:rPr kumimoji="0" lang="en-US" sz="24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a:ln>
                  <a:noFill/>
                </a:ln>
                <a:solidFill>
                  <a:sysClr val="windowText" lastClr="000000"/>
                </a:solidFill>
                <a:effectLst/>
                <a:uLnTx/>
                <a:uFillTx/>
              </a:rPr>
              <a:t>We use Python to implement much faster and more clearly.</a:t>
            </a:r>
          </a:p>
          <a:p>
            <a:pPr marL="0" marR="0" lvl="0" indent="0" defTabSz="914400" eaLnBrk="1" fontAlgn="auto" latinLnBrk="0" hangingPunct="1">
              <a:lnSpc>
                <a:spcPct val="100000"/>
              </a:lnSpc>
              <a:spcBef>
                <a:spcPts val="0"/>
              </a:spcBef>
              <a:spcAft>
                <a:spcPts val="0"/>
              </a:spcAft>
              <a:buClrTx/>
              <a:buSzPts val="2400"/>
              <a:buFontTx/>
              <a:buNone/>
              <a:tabLst/>
              <a:defRPr/>
            </a:pPr>
            <a:r>
              <a:rPr kumimoji="0" lang="en-US" sz="2400" b="0" i="0" u="none" strike="noStrike" kern="0" cap="none" spc="0" normalizeH="0" baseline="0" noProof="0" dirty="0">
                <a:ln>
                  <a:noFill/>
                </a:ln>
                <a:solidFill>
                  <a:sysClr val="windowText" lastClr="000000"/>
                </a:solidFill>
                <a:effectLst/>
                <a:uLnTx/>
                <a:uFillTx/>
              </a:rPr>
              <a:t>+</a:t>
            </a:r>
            <a:r>
              <a:rPr kumimoji="0" lang="en-US" sz="1800" b="0" i="0" u="none" strike="noStrike" kern="0" cap="none" spc="0" normalizeH="0" baseline="0" noProof="0" dirty="0">
                <a:ln>
                  <a:noFill/>
                </a:ln>
                <a:solidFill>
                  <a:sysClr val="windowText" lastClr="000000"/>
                </a:solidFill>
                <a:effectLst/>
                <a:uLnTx/>
                <a:uFillTx/>
              </a:rPr>
              <a:t> We use some common tool: </a:t>
            </a:r>
            <a:r>
              <a:rPr kumimoji="0" lang="en-US" sz="1800" b="0" i="0" u="none" strike="noStrike" kern="0" cap="none" spc="0" normalizeH="0" baseline="0" noProof="0" dirty="0" err="1">
                <a:ln>
                  <a:noFill/>
                </a:ln>
                <a:solidFill>
                  <a:sysClr val="windowText" lastClr="000000"/>
                </a:solidFill>
                <a:effectLst/>
                <a:uLnTx/>
                <a:uFillTx/>
              </a:rPr>
              <a:t>alpertron</a:t>
            </a:r>
            <a:r>
              <a:rPr kumimoji="0" lang="en-US" sz="18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err="1">
                <a:ln>
                  <a:noFill/>
                </a:ln>
                <a:solidFill>
                  <a:sysClr val="windowText" lastClr="000000"/>
                </a:solidFill>
                <a:effectLst/>
                <a:uLnTx/>
                <a:uFillTx/>
              </a:rPr>
              <a:t>factordb</a:t>
            </a:r>
            <a:r>
              <a:rPr kumimoji="0" lang="en-US" sz="18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err="1">
                <a:ln>
                  <a:noFill/>
                </a:ln>
                <a:solidFill>
                  <a:sysClr val="windowText" lastClr="000000"/>
                </a:solidFill>
                <a:effectLst/>
                <a:uLnTx/>
                <a:uFillTx/>
              </a:rPr>
              <a:t>dcode</a:t>
            </a:r>
            <a:r>
              <a:rPr kumimoji="0" lang="en-US" sz="18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err="1">
                <a:ln>
                  <a:noFill/>
                </a:ln>
                <a:solidFill>
                  <a:sysClr val="windowText" lastClr="000000"/>
                </a:solidFill>
                <a:effectLst/>
                <a:uLnTx/>
                <a:uFillTx/>
              </a:rPr>
              <a:t>boxentriq</a:t>
            </a:r>
            <a:endParaRPr kumimoji="0" lang="en-US" sz="18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Pts val="2400"/>
              <a:buFontTx/>
              <a:buNone/>
              <a:tabLst/>
              <a:defRPr/>
            </a:pPr>
            <a:r>
              <a:rPr kumimoji="0" lang="en-US" sz="24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a:ln>
                  <a:noFill/>
                </a:ln>
                <a:solidFill>
                  <a:sysClr val="windowText" lastClr="000000"/>
                </a:solidFill>
                <a:effectLst/>
                <a:uLnTx/>
                <a:uFillTx/>
              </a:rPr>
              <a:t>We use </a:t>
            </a:r>
            <a:r>
              <a:rPr kumimoji="0" lang="en-US" sz="1800" b="0" i="0" u="none" strike="noStrike" kern="0" cap="none" spc="0" normalizeH="0" baseline="0" noProof="0" dirty="0" err="1">
                <a:ln>
                  <a:noFill/>
                </a:ln>
                <a:solidFill>
                  <a:sysClr val="windowText" lastClr="000000"/>
                </a:solidFill>
                <a:effectLst/>
                <a:uLnTx/>
                <a:uFillTx/>
              </a:rPr>
              <a:t>Cryptodome</a:t>
            </a:r>
            <a:r>
              <a:rPr kumimoji="0" lang="en-US" sz="1800" b="0" i="0" u="none" strike="noStrike" kern="0" cap="none" spc="0" normalizeH="0" baseline="0" noProof="0" dirty="0">
                <a:ln>
                  <a:noFill/>
                </a:ln>
                <a:solidFill>
                  <a:sysClr val="windowText" lastClr="000000"/>
                </a:solidFill>
                <a:effectLst/>
                <a:uLnTx/>
                <a:uFillTx/>
              </a:rPr>
              <a:t>, gymp2, </a:t>
            </a:r>
            <a:r>
              <a:rPr kumimoji="0" lang="en-US" sz="1800" b="0" i="0" u="none" strike="noStrike" kern="0" cap="none" spc="0" normalizeH="0" baseline="0" noProof="0" dirty="0" err="1">
                <a:ln>
                  <a:noFill/>
                </a:ln>
                <a:solidFill>
                  <a:sysClr val="windowText" lastClr="000000"/>
                </a:solidFill>
                <a:effectLst/>
                <a:uLnTx/>
                <a:uFillTx/>
                <a:latin typeface="arial" panose="020B0604020202020204" pitchFamily="34" charset="0"/>
              </a:rPr>
              <a:t>Crypto.Util.number</a:t>
            </a: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a:t>
            </a:r>
            <a:r>
              <a:rPr kumimoji="0" lang="en-US" sz="1800" b="0" i="0" u="none" strike="noStrike" kern="0" cap="none" spc="0" normalizeH="0" baseline="0" noProof="0" dirty="0" err="1">
                <a:ln>
                  <a:noFill/>
                </a:ln>
                <a:solidFill>
                  <a:sysClr val="windowText" lastClr="000000"/>
                </a:solidFill>
                <a:effectLst/>
                <a:uLnTx/>
                <a:uFillTx/>
                <a:latin typeface="arial" panose="020B0604020202020204" pitchFamily="34" charset="0"/>
              </a:rPr>
              <a:t>pycrypto</a:t>
            </a: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a:t>
            </a:r>
            <a:r>
              <a:rPr kumimoji="0" lang="en-US" sz="1800" b="0" i="0" u="none" strike="noStrike" kern="0" cap="none" spc="0" normalizeH="0" baseline="0" noProof="0" dirty="0">
                <a:ln>
                  <a:noFill/>
                </a:ln>
                <a:solidFill>
                  <a:sysClr val="windowText" lastClr="000000"/>
                </a:solidFill>
                <a:effectLst/>
                <a:uLnTx/>
                <a:uFillTx/>
              </a:rPr>
              <a:t>libraries of Python to support the calculation</a:t>
            </a:r>
          </a:p>
          <a:p>
            <a:pPr marL="0" marR="0" lvl="0" indent="0" defTabSz="914400" eaLnBrk="1" fontAlgn="auto" latinLnBrk="0" hangingPunct="1">
              <a:lnSpc>
                <a:spcPct val="100000"/>
              </a:lnSpc>
              <a:spcBef>
                <a:spcPts val="0"/>
              </a:spcBef>
              <a:spcAft>
                <a:spcPts val="0"/>
              </a:spcAft>
              <a:buClrTx/>
              <a:buSzPts val="2400"/>
              <a:buFontTx/>
              <a:buNone/>
              <a:tabLst/>
              <a:defRPr/>
            </a:pPr>
            <a:endParaRPr kumimoji="0" lang="en-US" sz="2400" b="0" i="0" u="none" strike="noStrike" kern="0" cap="none" spc="0" normalizeH="0" baseline="0" noProof="0" dirty="0">
              <a:ln>
                <a:noFill/>
              </a:ln>
              <a:solidFill>
                <a:sysClr val="windowText" lastClr="000000"/>
              </a:solidFill>
              <a:effectLst/>
              <a:uLnTx/>
              <a:uFillTx/>
            </a:endParaRPr>
          </a:p>
        </p:txBody>
      </p:sp>
      <p:pic>
        <p:nvPicPr>
          <p:cNvPr id="13" name="Picture 8" descr="Python (programming language) - Wikipedia">
            <a:extLst>
              <a:ext uri="{FF2B5EF4-FFF2-40B4-BE49-F238E27FC236}">
                <a16:creationId xmlns:a16="http://schemas.microsoft.com/office/drawing/2014/main" id="{55C2AA0F-59AE-BD9D-F26F-087CF92902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2688" y="3120909"/>
            <a:ext cx="1806690" cy="180669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pycrypto/number.py at master · pycrypto/pycrypto · GitHub">
            <a:extLst>
              <a:ext uri="{FF2B5EF4-FFF2-40B4-BE49-F238E27FC236}">
                <a16:creationId xmlns:a16="http://schemas.microsoft.com/office/drawing/2014/main" id="{B56E5F3D-53D1-A5D8-4815-12CE9DB22E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2979749"/>
            <a:ext cx="3590693" cy="1795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0949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250" fill="hold"/>
                                        <p:tgtEl>
                                          <p:spTgt spid="13"/>
                                        </p:tgtEl>
                                        <p:attrNameLst>
                                          <p:attrName>ppt_x</p:attrName>
                                        </p:attrNameLst>
                                      </p:cBhvr>
                                      <p:tavLst>
                                        <p:tav tm="0">
                                          <p:val>
                                            <p:strVal val="#ppt_x"/>
                                          </p:val>
                                        </p:tav>
                                        <p:tav tm="100000">
                                          <p:val>
                                            <p:strVal val="#ppt_x"/>
                                          </p:val>
                                        </p:tav>
                                      </p:tavLst>
                                    </p:anim>
                                    <p:anim calcmode="lin" valueType="num">
                                      <p:cBhvr additive="base">
                                        <p:cTn id="13" dur="250" fill="hold"/>
                                        <p:tgtEl>
                                          <p:spTgt spid="13"/>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250" fill="hold"/>
                                        <p:tgtEl>
                                          <p:spTgt spid="14"/>
                                        </p:tgtEl>
                                        <p:attrNameLst>
                                          <p:attrName>ppt_x</p:attrName>
                                        </p:attrNameLst>
                                      </p:cBhvr>
                                      <p:tavLst>
                                        <p:tav tm="0">
                                          <p:val>
                                            <p:strVal val="#ppt_x"/>
                                          </p:val>
                                        </p:tav>
                                        <p:tav tm="100000">
                                          <p:val>
                                            <p:strVal val="#ppt_x"/>
                                          </p:val>
                                        </p:tav>
                                      </p:tavLst>
                                    </p:anim>
                                    <p:anim calcmode="lin" valueType="num">
                                      <p:cBhvr additive="base">
                                        <p:cTn id="17" dur="2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B1BC6-4002-7E88-736E-C3596C90F94B}"/>
              </a:ext>
            </a:extLst>
          </p:cNvPr>
          <p:cNvSpPr>
            <a:spLocks noGrp="1"/>
          </p:cNvSpPr>
          <p:nvPr>
            <p:ph type="title" idx="3"/>
          </p:nvPr>
        </p:nvSpPr>
        <p:spPr>
          <a:xfrm>
            <a:off x="0" y="109994"/>
            <a:ext cx="9144000" cy="592200"/>
          </a:xfrm>
        </p:spPr>
        <p:txBody>
          <a:bodyPr/>
          <a:lstStyle/>
          <a:p>
            <a:r>
              <a:rPr lang="en-US" dirty="0"/>
              <a:t>DEMO - Weak Public Exponent Attack</a:t>
            </a:r>
            <a:endParaRPr lang="en-ID" dirty="0"/>
          </a:p>
        </p:txBody>
      </p:sp>
      <p:sp>
        <p:nvSpPr>
          <p:cNvPr id="12" name="Google Shape;547;p68">
            <a:extLst>
              <a:ext uri="{FF2B5EF4-FFF2-40B4-BE49-F238E27FC236}">
                <a16:creationId xmlns:a16="http://schemas.microsoft.com/office/drawing/2014/main" id="{14106E11-7685-8640-1007-341F12A368D2}"/>
              </a:ext>
            </a:extLst>
          </p:cNvPr>
          <p:cNvSpPr txBox="1"/>
          <p:nvPr/>
        </p:nvSpPr>
        <p:spPr>
          <a:xfrm>
            <a:off x="0" y="702194"/>
            <a:ext cx="3000000" cy="553968"/>
          </a:xfrm>
          <a:prstGeom prst="rect">
            <a:avLst/>
          </a:prstGeom>
          <a:noFill/>
          <a:ln>
            <a:noFill/>
          </a:ln>
        </p:spPr>
        <p:txBody>
          <a:bodyPr spcFirstLastPara="1" wrap="square" lIns="91425" tIns="91425" rIns="91425" bIns="91425" anchor="t" anchorCtr="0">
            <a:spAutoFit/>
          </a:bodyPr>
          <a:lstStyle/>
          <a:p>
            <a:pPr marL="285750" indent="-285750">
              <a:buSzPts val="1800"/>
              <a:buFont typeface="Arial"/>
              <a:buChar char="❖"/>
            </a:pPr>
            <a:r>
              <a:rPr lang="en-US" sz="2400" b="1" dirty="0">
                <a:ln>
                  <a:solidFill>
                    <a:srgbClr val="EEECE1">
                      <a:lumMod val="10000"/>
                    </a:srgbClr>
                  </a:solidFill>
                </a:ln>
                <a:solidFill>
                  <a:srgbClr val="61B4F6">
                    <a:lumMod val="75000"/>
                  </a:srgbClr>
                </a:solidFill>
                <a:latin typeface="Concert One" pitchFamily="2" charset="0"/>
              </a:rPr>
              <a:t>Demo - Small n</a:t>
            </a:r>
            <a:endParaRPr sz="2400" b="1" dirty="0">
              <a:ln>
                <a:solidFill>
                  <a:srgbClr val="EEECE1">
                    <a:lumMod val="10000"/>
                  </a:srgbClr>
                </a:solidFill>
              </a:ln>
              <a:solidFill>
                <a:srgbClr val="61B4F6">
                  <a:lumMod val="75000"/>
                </a:srgbClr>
              </a:solidFill>
              <a:latin typeface="Concert One" pitchFamily="2" charset="0"/>
            </a:endParaRPr>
          </a:p>
        </p:txBody>
      </p:sp>
      <p:sp>
        <p:nvSpPr>
          <p:cNvPr id="13" name="Google Shape;548;p68">
            <a:extLst>
              <a:ext uri="{FF2B5EF4-FFF2-40B4-BE49-F238E27FC236}">
                <a16:creationId xmlns:a16="http://schemas.microsoft.com/office/drawing/2014/main" id="{E0BAC1B0-DCFF-4655-3D51-B2D0CB8A8C7A}"/>
              </a:ext>
            </a:extLst>
          </p:cNvPr>
          <p:cNvSpPr txBox="1"/>
          <p:nvPr/>
        </p:nvSpPr>
        <p:spPr>
          <a:xfrm>
            <a:off x="163133" y="1256162"/>
            <a:ext cx="8321400" cy="461635"/>
          </a:xfrm>
          <a:prstGeom prst="rect">
            <a:avLst/>
          </a:prstGeom>
          <a:noFill/>
          <a:ln>
            <a:noFill/>
          </a:ln>
        </p:spPr>
        <p:txBody>
          <a:bodyPr spcFirstLastPara="1" wrap="square" lIns="91425" tIns="91425" rIns="91425" bIns="91425" anchor="t" anchorCtr="0">
            <a:spAutoFit/>
          </a:bodyPr>
          <a:lstStyle/>
          <a:p>
            <a:pPr marL="457200" marR="0" lvl="0" indent="-34290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With simple code in loop you can factor this one </a:t>
            </a:r>
            <a:r>
              <a:rPr kumimoji="0" lang="en-US" sz="1800" b="0" i="0" u="none" strike="noStrike" kern="0" cap="none" spc="0" normalizeH="0" baseline="0" noProof="0" dirty="0" err="1">
                <a:ln>
                  <a:noFill/>
                </a:ln>
                <a:solidFill>
                  <a:sysClr val="windowText" lastClr="000000"/>
                </a:solidFill>
                <a:effectLst/>
                <a:uLnTx/>
                <a:uFillTx/>
              </a:rPr>
              <a:t>easly</a:t>
            </a:r>
            <a:r>
              <a:rPr kumimoji="0" lang="en-US" sz="1800" b="0" i="0" u="none" strike="noStrike" kern="0" cap="none" spc="0" normalizeH="0" baseline="0" noProof="0" dirty="0">
                <a:ln>
                  <a:noFill/>
                </a:ln>
                <a:solidFill>
                  <a:sysClr val="windowText" lastClr="000000"/>
                </a:solidFill>
                <a:effectLst/>
                <a:uLnTx/>
                <a:uFillTx/>
              </a:rPr>
              <a:t> or use </a:t>
            </a:r>
            <a:r>
              <a:rPr kumimoji="0" lang="en-US" sz="1800" b="0" i="0" u="none" strike="noStrike" kern="0" cap="none" spc="0" normalizeH="0" baseline="0" noProof="0" dirty="0" err="1">
                <a:ln>
                  <a:noFill/>
                </a:ln>
                <a:solidFill>
                  <a:sysClr val="windowText" lastClr="000000"/>
                </a:solidFill>
                <a:effectLst/>
                <a:uLnTx/>
                <a:uFillTx/>
              </a:rPr>
              <a:t>factordb</a:t>
            </a:r>
            <a:r>
              <a:rPr kumimoji="0" lang="en-US" sz="1800" b="0" i="0" u="none" strike="noStrike" kern="0" cap="none" spc="0" normalizeH="0" baseline="0" noProof="0" dirty="0">
                <a:ln>
                  <a:noFill/>
                </a:ln>
                <a:solidFill>
                  <a:sysClr val="windowText" lastClr="000000"/>
                </a:solidFill>
                <a:effectLst/>
                <a:uLnTx/>
                <a:uFillTx/>
              </a:rPr>
              <a:t> tool:</a:t>
            </a:r>
            <a:endParaRPr kumimoji="0" sz="1800" b="0" i="0" u="none" strike="noStrike" kern="0" cap="none" spc="0" normalizeH="0" baseline="0" noProof="0" dirty="0">
              <a:ln>
                <a:noFill/>
              </a:ln>
              <a:solidFill>
                <a:sysClr val="windowText" lastClr="000000"/>
              </a:solidFill>
              <a:effectLst/>
              <a:uLnTx/>
              <a:uFillTx/>
            </a:endParaRPr>
          </a:p>
        </p:txBody>
      </p:sp>
      <p:pic>
        <p:nvPicPr>
          <p:cNvPr id="14" name="Google Shape;549;p68">
            <a:extLst>
              <a:ext uri="{FF2B5EF4-FFF2-40B4-BE49-F238E27FC236}">
                <a16:creationId xmlns:a16="http://schemas.microsoft.com/office/drawing/2014/main" id="{76F87F0E-6E09-B2D9-555E-07A9667AB6DC}"/>
              </a:ext>
            </a:extLst>
          </p:cNvPr>
          <p:cNvPicPr preferRelativeResize="0"/>
          <p:nvPr/>
        </p:nvPicPr>
        <p:blipFill>
          <a:blip r:embed="rId2"/>
          <a:stretch>
            <a:fillRect/>
          </a:stretch>
        </p:blipFill>
        <p:spPr>
          <a:xfrm>
            <a:off x="926625" y="1756443"/>
            <a:ext cx="7290749" cy="1011225"/>
          </a:xfrm>
          <a:prstGeom prst="rect">
            <a:avLst/>
          </a:prstGeom>
          <a:noFill/>
          <a:ln>
            <a:noFill/>
          </a:ln>
        </p:spPr>
      </p:pic>
      <p:sp>
        <p:nvSpPr>
          <p:cNvPr id="15" name="Google Shape;550;p68">
            <a:extLst>
              <a:ext uri="{FF2B5EF4-FFF2-40B4-BE49-F238E27FC236}">
                <a16:creationId xmlns:a16="http://schemas.microsoft.com/office/drawing/2014/main" id="{746B4677-FB2A-6588-CC13-D1925BCCD2D6}"/>
              </a:ext>
            </a:extLst>
          </p:cNvPr>
          <p:cNvSpPr txBox="1"/>
          <p:nvPr/>
        </p:nvSpPr>
        <p:spPr>
          <a:xfrm>
            <a:off x="163133" y="2860805"/>
            <a:ext cx="6511200" cy="461635"/>
          </a:xfrm>
          <a:prstGeom prst="rect">
            <a:avLst/>
          </a:prstGeom>
          <a:noFill/>
          <a:ln>
            <a:noFill/>
          </a:ln>
        </p:spPr>
        <p:txBody>
          <a:bodyPr spcFirstLastPara="1" wrap="square" lIns="91425" tIns="91425" rIns="91425" bIns="91425" anchor="t" anchorCtr="0">
            <a:spAutoFit/>
          </a:bodyPr>
          <a:lstStyle/>
          <a:p>
            <a:pPr marL="457200" marR="0" lvl="0" indent="-34290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Their is no thing easier than decrypt RSA with p and q:</a:t>
            </a:r>
            <a:endParaRPr kumimoji="0" sz="1800" b="0" i="0" u="none" strike="noStrike" kern="0" cap="none" spc="0" normalizeH="0" baseline="0" noProof="0" dirty="0">
              <a:ln>
                <a:noFill/>
              </a:ln>
              <a:solidFill>
                <a:sysClr val="windowText" lastClr="000000"/>
              </a:solidFill>
              <a:effectLst/>
              <a:uLnTx/>
              <a:uFillTx/>
            </a:endParaRPr>
          </a:p>
        </p:txBody>
      </p:sp>
      <p:pic>
        <p:nvPicPr>
          <p:cNvPr id="16" name="Google Shape;551;p68">
            <a:extLst>
              <a:ext uri="{FF2B5EF4-FFF2-40B4-BE49-F238E27FC236}">
                <a16:creationId xmlns:a16="http://schemas.microsoft.com/office/drawing/2014/main" id="{95CC3E1A-D13E-0D03-4682-E219087840AF}"/>
              </a:ext>
            </a:extLst>
          </p:cNvPr>
          <p:cNvPicPr preferRelativeResize="0"/>
          <p:nvPr/>
        </p:nvPicPr>
        <p:blipFill>
          <a:blip r:embed="rId3"/>
          <a:stretch>
            <a:fillRect/>
          </a:stretch>
        </p:blipFill>
        <p:spPr>
          <a:xfrm>
            <a:off x="926624" y="3425704"/>
            <a:ext cx="7290750" cy="1148200"/>
          </a:xfrm>
          <a:prstGeom prst="rect">
            <a:avLst/>
          </a:prstGeom>
          <a:noFill/>
          <a:ln>
            <a:noFill/>
          </a:ln>
        </p:spPr>
      </p:pic>
    </p:spTree>
    <p:extLst>
      <p:ext uri="{BB962C8B-B14F-4D97-AF65-F5344CB8AC3E}">
        <p14:creationId xmlns:p14="http://schemas.microsoft.com/office/powerpoint/2010/main" val="131125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ppt_x"/>
                                          </p:val>
                                        </p:tav>
                                        <p:tav tm="100000">
                                          <p:val>
                                            <p:strVal val="#ppt_x"/>
                                          </p:val>
                                        </p:tav>
                                      </p:tavLst>
                                    </p:anim>
                                    <p:anim calcmode="lin" valueType="num">
                                      <p:cBhvr additive="base">
                                        <p:cTn id="2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B23FCD-04BD-1BD8-DAEC-024C7EE11550}"/>
              </a:ext>
            </a:extLst>
          </p:cNvPr>
          <p:cNvSpPr>
            <a:spLocks noGrp="1"/>
          </p:cNvSpPr>
          <p:nvPr>
            <p:ph type="title" idx="3"/>
          </p:nvPr>
        </p:nvSpPr>
        <p:spPr>
          <a:xfrm>
            <a:off x="0" y="181812"/>
            <a:ext cx="9144000" cy="592200"/>
          </a:xfrm>
        </p:spPr>
        <p:txBody>
          <a:bodyPr/>
          <a:lstStyle/>
          <a:p>
            <a:r>
              <a:rPr lang="en-US" dirty="0"/>
              <a:t>DEMO - Weak Public Exponent Attack</a:t>
            </a:r>
            <a:endParaRPr lang="en-ID" dirty="0"/>
          </a:p>
        </p:txBody>
      </p:sp>
      <p:sp>
        <p:nvSpPr>
          <p:cNvPr id="13" name="Google Shape;558;p69">
            <a:extLst>
              <a:ext uri="{FF2B5EF4-FFF2-40B4-BE49-F238E27FC236}">
                <a16:creationId xmlns:a16="http://schemas.microsoft.com/office/drawing/2014/main" id="{2CF60FB4-A19C-7D4A-ED68-47A6E0B468DC}"/>
              </a:ext>
            </a:extLst>
          </p:cNvPr>
          <p:cNvSpPr txBox="1"/>
          <p:nvPr/>
        </p:nvSpPr>
        <p:spPr>
          <a:xfrm>
            <a:off x="0" y="774012"/>
            <a:ext cx="5623460" cy="461624"/>
          </a:xfrm>
          <a:prstGeom prst="rect">
            <a:avLst/>
          </a:prstGeom>
          <a:noFill/>
          <a:ln>
            <a:noFill/>
          </a:ln>
        </p:spPr>
        <p:txBody>
          <a:bodyPr spcFirstLastPara="1" wrap="square" lIns="91425" tIns="45700" rIns="91425" bIns="45700" anchor="t" anchorCtr="0">
            <a:spAutoFit/>
          </a:bodyPr>
          <a:lstStyle/>
          <a:p>
            <a:pPr marL="342900" marR="0" lvl="0" indent="-342900" defTabSz="91440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400" b="1" i="0" u="sng" strike="noStrike" kern="0" cap="none" spc="0" normalizeH="0" baseline="0" noProof="0" dirty="0">
                <a:ln>
                  <a:solidFill>
                    <a:srgbClr val="EEECE1">
                      <a:lumMod val="10000"/>
                    </a:srgbClr>
                  </a:solidFill>
                </a:ln>
                <a:solidFill>
                  <a:srgbClr val="61B4F6">
                    <a:lumMod val="75000"/>
                  </a:srgbClr>
                </a:solidFill>
                <a:effectLst/>
                <a:uLnTx/>
                <a:uFillTx/>
                <a:latin typeface="Concert One"/>
                <a:ea typeface="Concert One"/>
                <a:cs typeface="Concert One"/>
                <a:sym typeface="Concert One"/>
              </a:rPr>
              <a:t>Demonstration for Fermat’s Attack:</a:t>
            </a:r>
            <a:endParaRPr kumimoji="0" sz="1800" b="0" i="0" u="none" strike="noStrike" kern="0" cap="none" spc="0" normalizeH="0" baseline="0" noProof="0" dirty="0">
              <a:ln>
                <a:solidFill>
                  <a:srgbClr val="EEECE1">
                    <a:lumMod val="10000"/>
                  </a:srgbClr>
                </a:solidFill>
              </a:ln>
              <a:solidFill>
                <a:srgbClr val="61B4F6">
                  <a:lumMod val="75000"/>
                </a:srgbClr>
              </a:solidFill>
              <a:effectLst/>
              <a:uLnTx/>
              <a:uFillTx/>
            </a:endParaRPr>
          </a:p>
        </p:txBody>
      </p:sp>
      <p:sp>
        <p:nvSpPr>
          <p:cNvPr id="14" name="Google Shape;560;p69">
            <a:extLst>
              <a:ext uri="{FF2B5EF4-FFF2-40B4-BE49-F238E27FC236}">
                <a16:creationId xmlns:a16="http://schemas.microsoft.com/office/drawing/2014/main" id="{9F370A6B-181F-FAD8-3461-F0C4786CAA14}"/>
              </a:ext>
            </a:extLst>
          </p:cNvPr>
          <p:cNvSpPr txBox="1"/>
          <p:nvPr/>
        </p:nvSpPr>
        <p:spPr>
          <a:xfrm>
            <a:off x="208781" y="1366212"/>
            <a:ext cx="5623461" cy="338514"/>
          </a:xfrm>
          <a:prstGeom prst="rect">
            <a:avLst/>
          </a:prstGeom>
          <a:noFill/>
          <a:ln>
            <a:noFill/>
          </a:ln>
        </p:spPr>
        <p:txBody>
          <a:bodyPr spcFirstLastPara="1" wrap="square" lIns="91425" tIns="45700" rIns="91425" bIns="45700" anchor="t" anchorCtr="0">
            <a:spAutoFit/>
          </a:bodyPr>
          <a:lstStyle/>
          <a:p>
            <a:pPr marL="285750" marR="0" lvl="0" indent="-285750" defTabSz="914400" eaLnBrk="1" fontAlgn="auto" latinLnBrk="0" hangingPunct="1">
              <a:lnSpc>
                <a:spcPct val="100000"/>
              </a:lnSpc>
              <a:spcBef>
                <a:spcPts val="0"/>
              </a:spcBef>
              <a:spcAft>
                <a:spcPts val="0"/>
              </a:spcAft>
              <a:buClrTx/>
              <a:buSzPts val="1400"/>
              <a:buFont typeface="Noto Sans Symbols"/>
              <a:buChar char="❑"/>
              <a:tabLst/>
              <a:defRPr/>
            </a:pPr>
            <a:r>
              <a:rPr kumimoji="0" lang="en-US" sz="1600" b="0" i="0" u="none" strike="noStrike" kern="0" cap="none" spc="0" normalizeH="0" baseline="0" noProof="0" dirty="0">
                <a:ln>
                  <a:noFill/>
                </a:ln>
                <a:solidFill>
                  <a:sysClr val="windowText" lastClr="000000"/>
                </a:solidFill>
                <a:effectLst/>
                <a:uLnTx/>
                <a:uFillTx/>
              </a:rPr>
              <a:t>We can also generate p and q from a huge number n.</a:t>
            </a:r>
            <a:endParaRPr kumimoji="0" sz="1600" b="0" i="0" u="none" strike="noStrike" kern="0" cap="none" spc="0" normalizeH="0" baseline="0" noProof="0" dirty="0">
              <a:ln>
                <a:noFill/>
              </a:ln>
              <a:solidFill>
                <a:sysClr val="windowText" lastClr="000000"/>
              </a:solidFill>
              <a:effectLst/>
              <a:uLnTx/>
              <a:uFillTx/>
            </a:endParaRPr>
          </a:p>
        </p:txBody>
      </p:sp>
      <p:pic>
        <p:nvPicPr>
          <p:cNvPr id="15" name="Google Shape;559;p69">
            <a:extLst>
              <a:ext uri="{FF2B5EF4-FFF2-40B4-BE49-F238E27FC236}">
                <a16:creationId xmlns:a16="http://schemas.microsoft.com/office/drawing/2014/main" id="{22744775-31F8-AA8C-3F47-74D1C1111B6A}"/>
              </a:ext>
            </a:extLst>
          </p:cNvPr>
          <p:cNvPicPr preferRelativeResize="0"/>
          <p:nvPr/>
        </p:nvPicPr>
        <p:blipFill rotWithShape="1">
          <a:blip r:embed="rId2"/>
          <a:srcRect/>
          <a:stretch>
            <a:fillRect/>
          </a:stretch>
        </p:blipFill>
        <p:spPr>
          <a:xfrm>
            <a:off x="139700" y="1835302"/>
            <a:ext cx="8864600" cy="2349534"/>
          </a:xfrm>
          <a:prstGeom prst="rect">
            <a:avLst/>
          </a:prstGeom>
          <a:noFill/>
          <a:ln>
            <a:noFill/>
          </a:ln>
        </p:spPr>
      </p:pic>
    </p:spTree>
    <p:extLst>
      <p:ext uri="{BB962C8B-B14F-4D97-AF65-F5344CB8AC3E}">
        <p14:creationId xmlns:p14="http://schemas.microsoft.com/office/powerpoint/2010/main" val="2837680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6917B7-CF65-776B-20BC-F6DFA5ED6E8F}"/>
              </a:ext>
            </a:extLst>
          </p:cNvPr>
          <p:cNvSpPr>
            <a:spLocks noGrp="1"/>
          </p:cNvSpPr>
          <p:nvPr>
            <p:ph type="title" idx="3"/>
          </p:nvPr>
        </p:nvSpPr>
        <p:spPr>
          <a:xfrm>
            <a:off x="0" y="155262"/>
            <a:ext cx="9144000" cy="592200"/>
          </a:xfrm>
        </p:spPr>
        <p:txBody>
          <a:bodyPr/>
          <a:lstStyle/>
          <a:p>
            <a:r>
              <a:rPr lang="en-US" dirty="0"/>
              <a:t>DEMO - Weak Public Exponent Attack</a:t>
            </a:r>
            <a:endParaRPr lang="en-ID" dirty="0"/>
          </a:p>
        </p:txBody>
      </p:sp>
      <p:sp>
        <p:nvSpPr>
          <p:cNvPr id="12" name="Google Shape;567;p70">
            <a:extLst>
              <a:ext uri="{FF2B5EF4-FFF2-40B4-BE49-F238E27FC236}">
                <a16:creationId xmlns:a16="http://schemas.microsoft.com/office/drawing/2014/main" id="{6937F0D7-2FD7-EDA3-3B07-B9274226E5BA}"/>
              </a:ext>
            </a:extLst>
          </p:cNvPr>
          <p:cNvSpPr txBox="1"/>
          <p:nvPr/>
        </p:nvSpPr>
        <p:spPr>
          <a:xfrm>
            <a:off x="0" y="813798"/>
            <a:ext cx="5424408" cy="461624"/>
          </a:xfrm>
          <a:prstGeom prst="rect">
            <a:avLst/>
          </a:prstGeom>
          <a:noFill/>
          <a:ln>
            <a:noFill/>
          </a:ln>
        </p:spPr>
        <p:txBody>
          <a:bodyPr spcFirstLastPara="1" wrap="square" lIns="91425" tIns="45700" rIns="91425" bIns="45700" anchor="t" anchorCtr="0">
            <a:spAutoFit/>
          </a:bodyPr>
          <a:lstStyle/>
          <a:p>
            <a:pPr marL="342900" marR="0" lvl="0" indent="-342900" defTabSz="91440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400" b="1" i="0" u="sng" strike="noStrike" kern="0" cap="none" spc="0" normalizeH="0" baseline="0" noProof="0" dirty="0">
                <a:ln>
                  <a:solidFill>
                    <a:srgbClr val="EEECE1">
                      <a:lumMod val="10000"/>
                    </a:srgbClr>
                  </a:solidFill>
                </a:ln>
                <a:solidFill>
                  <a:srgbClr val="61B4F6">
                    <a:lumMod val="75000"/>
                  </a:srgbClr>
                </a:solidFill>
                <a:effectLst/>
                <a:uLnTx/>
                <a:uFillTx/>
                <a:latin typeface="Concert One"/>
                <a:ea typeface="Concert One"/>
                <a:cs typeface="Concert One"/>
                <a:sym typeface="Concert One"/>
              </a:rPr>
              <a:t>Demonstration for Fermat’s Attack:</a:t>
            </a:r>
            <a:endParaRPr kumimoji="0" sz="1800" b="0" i="0" u="none" strike="noStrike" kern="0" cap="none" spc="0" normalizeH="0" baseline="0" noProof="0" dirty="0">
              <a:ln>
                <a:solidFill>
                  <a:srgbClr val="EEECE1">
                    <a:lumMod val="10000"/>
                  </a:srgbClr>
                </a:solidFill>
              </a:ln>
              <a:solidFill>
                <a:srgbClr val="61B4F6">
                  <a:lumMod val="75000"/>
                </a:srgbClr>
              </a:solidFill>
              <a:effectLst/>
              <a:uLnTx/>
              <a:uFillTx/>
            </a:endParaRPr>
          </a:p>
        </p:txBody>
      </p:sp>
      <p:sp>
        <p:nvSpPr>
          <p:cNvPr id="13" name="Google Shape;568;p70">
            <a:extLst>
              <a:ext uri="{FF2B5EF4-FFF2-40B4-BE49-F238E27FC236}">
                <a16:creationId xmlns:a16="http://schemas.microsoft.com/office/drawing/2014/main" id="{3DEF2D62-7FC7-0EDE-D9D4-5B15EEBB70B2}"/>
              </a:ext>
            </a:extLst>
          </p:cNvPr>
          <p:cNvSpPr txBox="1"/>
          <p:nvPr/>
        </p:nvSpPr>
        <p:spPr>
          <a:xfrm>
            <a:off x="200313" y="1269289"/>
            <a:ext cx="7545251" cy="707846"/>
          </a:xfrm>
          <a:prstGeom prst="rect">
            <a:avLst/>
          </a:prstGeom>
          <a:noFill/>
          <a:ln>
            <a:noFill/>
          </a:ln>
        </p:spPr>
        <p:txBody>
          <a:bodyPr spcFirstLastPara="1" wrap="square" lIns="91425" tIns="45700" rIns="91425" bIns="45700" anchor="t" anchorCtr="0">
            <a:spAutoFit/>
          </a:bodyPr>
          <a:lstStyle/>
          <a:p>
            <a:pPr marL="285750" marR="0" lvl="0" indent="-285750" defTabSz="914400" eaLnBrk="1" fontAlgn="auto" latinLnBrk="0" hangingPunct="1">
              <a:lnSpc>
                <a:spcPct val="150000"/>
              </a:lnSpc>
              <a:spcBef>
                <a:spcPts val="0"/>
              </a:spcBef>
              <a:spcAft>
                <a:spcPts val="0"/>
              </a:spcAft>
              <a:buClrTx/>
              <a:buSzPts val="1400"/>
              <a:buFont typeface="Noto Sans Symbols"/>
              <a:buChar char="❑"/>
              <a:tabLst/>
              <a:defRPr/>
            </a:pPr>
            <a:r>
              <a:rPr kumimoji="0" lang="en-US" sz="1600" b="0" i="0" u="none" strike="noStrike" kern="0" cap="none" spc="0" normalizeH="0" baseline="0" noProof="0" dirty="0">
                <a:ln>
                  <a:noFill/>
                </a:ln>
                <a:solidFill>
                  <a:sysClr val="windowText" lastClr="000000"/>
                </a:solidFill>
                <a:effectLst/>
                <a:uLnTx/>
                <a:uFillTx/>
              </a:rPr>
              <a:t>Next, we create the private key from the public key and p, q we’ve just found</a:t>
            </a:r>
            <a:endParaRPr kumimoji="0" sz="1600" b="0" i="0" u="none" strike="noStrike" kern="0" cap="none" spc="0" normalizeH="0" baseline="0" noProof="0" dirty="0">
              <a:ln>
                <a:noFill/>
              </a:ln>
              <a:solidFill>
                <a:sysClr val="windowText" lastClr="000000"/>
              </a:solidFill>
              <a:effectLst/>
              <a:uLnTx/>
              <a:uFillTx/>
            </a:endParaRPr>
          </a:p>
          <a:p>
            <a:pPr marL="285750" marR="0" lvl="0" indent="-285750" defTabSz="914400" eaLnBrk="1" fontAlgn="auto" latinLnBrk="0" hangingPunct="1">
              <a:lnSpc>
                <a:spcPct val="100000"/>
              </a:lnSpc>
              <a:spcBef>
                <a:spcPts val="0"/>
              </a:spcBef>
              <a:spcAft>
                <a:spcPts val="0"/>
              </a:spcAft>
              <a:buClrTx/>
              <a:buSzPts val="1400"/>
              <a:buFont typeface="Noto Sans Symbols"/>
              <a:buChar char="❑"/>
              <a:tabLst/>
              <a:defRPr/>
            </a:pPr>
            <a:r>
              <a:rPr kumimoji="0" lang="en-US" sz="1600" b="0" i="0" u="none" strike="noStrike" kern="0" cap="none" spc="0" normalizeH="0" baseline="0" noProof="0" dirty="0">
                <a:ln>
                  <a:noFill/>
                </a:ln>
                <a:solidFill>
                  <a:sysClr val="windowText" lastClr="000000"/>
                </a:solidFill>
                <a:effectLst/>
                <a:uLnTx/>
                <a:uFillTx/>
              </a:rPr>
              <a:t>Import the cipher text and here is the plain text we need to find.</a:t>
            </a:r>
            <a:endParaRPr kumimoji="0" sz="1600" b="0" i="0" u="none" strike="noStrike" kern="0" cap="none" spc="0" normalizeH="0" baseline="0" noProof="0" dirty="0">
              <a:ln>
                <a:noFill/>
              </a:ln>
              <a:solidFill>
                <a:sysClr val="windowText" lastClr="000000"/>
              </a:solidFill>
              <a:effectLst/>
              <a:uLnTx/>
              <a:uFillTx/>
            </a:endParaRPr>
          </a:p>
        </p:txBody>
      </p:sp>
      <p:pic>
        <p:nvPicPr>
          <p:cNvPr id="14" name="Google Shape;569;p70">
            <a:extLst>
              <a:ext uri="{FF2B5EF4-FFF2-40B4-BE49-F238E27FC236}">
                <a16:creationId xmlns:a16="http://schemas.microsoft.com/office/drawing/2014/main" id="{152E680E-7BA0-DA79-9CF8-90574777BA4C}"/>
              </a:ext>
            </a:extLst>
          </p:cNvPr>
          <p:cNvPicPr preferRelativeResize="0"/>
          <p:nvPr/>
        </p:nvPicPr>
        <p:blipFill rotWithShape="1">
          <a:blip r:embed="rId2"/>
          <a:srcRect/>
          <a:stretch>
            <a:fillRect/>
          </a:stretch>
        </p:blipFill>
        <p:spPr>
          <a:xfrm>
            <a:off x="304800" y="2149971"/>
            <a:ext cx="8534400" cy="2310063"/>
          </a:xfrm>
          <a:prstGeom prst="rect">
            <a:avLst/>
          </a:prstGeom>
          <a:noFill/>
          <a:ln>
            <a:noFill/>
          </a:ln>
        </p:spPr>
      </p:pic>
    </p:spTree>
    <p:extLst>
      <p:ext uri="{BB962C8B-B14F-4D97-AF65-F5344CB8AC3E}">
        <p14:creationId xmlns:p14="http://schemas.microsoft.com/office/powerpoint/2010/main" val="204906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171B8D-96AE-EDEA-8DB0-76DF576982C2}"/>
              </a:ext>
            </a:extLst>
          </p:cNvPr>
          <p:cNvSpPr>
            <a:spLocks noGrp="1"/>
          </p:cNvSpPr>
          <p:nvPr>
            <p:ph type="title" idx="3"/>
          </p:nvPr>
        </p:nvSpPr>
        <p:spPr>
          <a:xfrm>
            <a:off x="0" y="175934"/>
            <a:ext cx="9144000" cy="592200"/>
          </a:xfrm>
        </p:spPr>
        <p:txBody>
          <a:bodyPr/>
          <a:lstStyle/>
          <a:p>
            <a:r>
              <a:rPr lang="en-US" dirty="0"/>
              <a:t>DEMO - Weak Public Exponent Attack</a:t>
            </a:r>
            <a:endParaRPr lang="en-ID" dirty="0"/>
          </a:p>
        </p:txBody>
      </p:sp>
      <p:sp>
        <p:nvSpPr>
          <p:cNvPr id="12" name="Google Shape;577;p71">
            <a:extLst>
              <a:ext uri="{FF2B5EF4-FFF2-40B4-BE49-F238E27FC236}">
                <a16:creationId xmlns:a16="http://schemas.microsoft.com/office/drawing/2014/main" id="{D319470E-35AB-9649-5DC4-C1E3090B20C5}"/>
              </a:ext>
            </a:extLst>
          </p:cNvPr>
          <p:cNvSpPr txBox="1"/>
          <p:nvPr/>
        </p:nvSpPr>
        <p:spPr>
          <a:xfrm>
            <a:off x="0" y="768134"/>
            <a:ext cx="4492500" cy="523190"/>
          </a:xfrm>
          <a:prstGeom prst="rect">
            <a:avLst/>
          </a:prstGeom>
          <a:noFill/>
          <a:ln>
            <a:noFill/>
          </a:ln>
        </p:spPr>
        <p:txBody>
          <a:bodyPr spcFirstLastPara="1" wrap="square" lIns="91425" tIns="91425" rIns="91425" bIns="91425" anchor="t" anchorCtr="0">
            <a:spAutoFit/>
          </a:bodyPr>
          <a:lstStyle/>
          <a:p>
            <a:pPr marL="457200" indent="-342900">
              <a:buSzPts val="1800"/>
              <a:buFont typeface="Arial"/>
              <a:buChar char="❖"/>
            </a:pPr>
            <a:r>
              <a:rPr lang="en-US" sz="2200" b="1" dirty="0">
                <a:ln>
                  <a:solidFill>
                    <a:srgbClr val="EEECE1">
                      <a:lumMod val="10000"/>
                    </a:srgbClr>
                  </a:solidFill>
                </a:ln>
                <a:solidFill>
                  <a:srgbClr val="61B4F6">
                    <a:lumMod val="75000"/>
                  </a:srgbClr>
                </a:solidFill>
                <a:latin typeface="Concert One" pitchFamily="2" charset="0"/>
              </a:rPr>
              <a:t>Demo: Small e -&gt; e </a:t>
            </a:r>
            <a:r>
              <a:rPr lang="en-US" sz="2200" b="1" dirty="0" err="1">
                <a:ln>
                  <a:solidFill>
                    <a:srgbClr val="EEECE1">
                      <a:lumMod val="10000"/>
                    </a:srgbClr>
                  </a:solidFill>
                </a:ln>
                <a:solidFill>
                  <a:srgbClr val="61B4F6">
                    <a:lumMod val="75000"/>
                  </a:srgbClr>
                </a:solidFill>
                <a:latin typeface="Concert One" pitchFamily="2" charset="0"/>
              </a:rPr>
              <a:t>th</a:t>
            </a:r>
            <a:r>
              <a:rPr lang="en-US" sz="2200" b="1" dirty="0">
                <a:ln>
                  <a:solidFill>
                    <a:srgbClr val="EEECE1">
                      <a:lumMod val="10000"/>
                    </a:srgbClr>
                  </a:solidFill>
                </a:ln>
                <a:solidFill>
                  <a:srgbClr val="61B4F6">
                    <a:lumMod val="75000"/>
                  </a:srgbClr>
                </a:solidFill>
                <a:latin typeface="Concert One" pitchFamily="2" charset="0"/>
              </a:rPr>
              <a:t> root</a:t>
            </a:r>
            <a:endParaRPr sz="2200" b="1" dirty="0">
              <a:ln>
                <a:solidFill>
                  <a:srgbClr val="EEECE1">
                    <a:lumMod val="10000"/>
                  </a:srgbClr>
                </a:solidFill>
              </a:ln>
              <a:solidFill>
                <a:srgbClr val="61B4F6">
                  <a:lumMod val="75000"/>
                </a:srgbClr>
              </a:solidFill>
              <a:latin typeface="Concert One" pitchFamily="2" charset="0"/>
            </a:endParaRPr>
          </a:p>
        </p:txBody>
      </p:sp>
      <p:sp>
        <p:nvSpPr>
          <p:cNvPr id="13" name="Google Shape;576;p71">
            <a:extLst>
              <a:ext uri="{FF2B5EF4-FFF2-40B4-BE49-F238E27FC236}">
                <a16:creationId xmlns:a16="http://schemas.microsoft.com/office/drawing/2014/main" id="{486C4069-696C-BE1E-7184-01A7520B0C51}"/>
              </a:ext>
            </a:extLst>
          </p:cNvPr>
          <p:cNvSpPr txBox="1"/>
          <p:nvPr/>
        </p:nvSpPr>
        <p:spPr>
          <a:xfrm>
            <a:off x="279450" y="1291324"/>
            <a:ext cx="8585100" cy="1569900"/>
          </a:xfrm>
          <a:prstGeom prst="rect">
            <a:avLst/>
          </a:prstGeom>
          <a:noFill/>
          <a:ln>
            <a:noFill/>
          </a:ln>
        </p:spPr>
        <p:txBody>
          <a:bodyPr spcFirstLastPara="1" wrap="square" lIns="91425" tIns="91425" rIns="91425" bIns="91425"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ysClr val="windowText" lastClr="000000"/>
                </a:solidFill>
                <a:effectLst/>
                <a:uLnTx/>
                <a:uFillTx/>
              </a:rPr>
              <a:t>n=503250727616996920788031782347236922898142283505812044493704277029342826977676258027999657646766317305575279667764484026851304378210177021831990955969467</a:t>
            </a:r>
            <a:endParaRPr kumimoji="0" sz="15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ysClr val="windowText" lastClr="000000"/>
                </a:solidFill>
                <a:effectLst/>
                <a:uLnTx/>
                <a:uFillTx/>
              </a:rPr>
              <a:t>e = 3</a:t>
            </a:r>
            <a:endParaRPr kumimoji="0" sz="15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ysClr val="windowText" lastClr="000000"/>
                </a:solidFill>
                <a:effectLst/>
                <a:uLnTx/>
                <a:uFillTx/>
              </a:rPr>
              <a:t>c=18256338817813162827232135439449533149990655997122432525319589496675918098200930057463416803520150513793810921285047483192</a:t>
            </a:r>
            <a:endParaRPr kumimoji="0" sz="1500" b="0" i="0" u="none" strike="noStrike" kern="0" cap="none" spc="0" normalizeH="0" baseline="0" noProof="0" dirty="0">
              <a:ln>
                <a:noFill/>
              </a:ln>
              <a:solidFill>
                <a:sysClr val="windowText" lastClr="000000"/>
              </a:solidFill>
              <a:effectLst/>
              <a:uLnTx/>
              <a:uFillTx/>
            </a:endParaRPr>
          </a:p>
          <a:p>
            <a:pPr marL="1371600" marR="0" lvl="0" indent="0" defTabSz="914400" eaLnBrk="1" fontAlgn="auto" latinLnBrk="0" hangingPunct="1">
              <a:lnSpc>
                <a:spcPct val="100000"/>
              </a:lnSpc>
              <a:spcBef>
                <a:spcPts val="0"/>
              </a:spcBef>
              <a:spcAft>
                <a:spcPts val="0"/>
              </a:spcAft>
              <a:buClrTx/>
              <a:buSzTx/>
              <a:buFontTx/>
              <a:buNone/>
              <a:tabLst/>
              <a:defRPr/>
            </a:pPr>
            <a:endParaRPr kumimoji="0" sz="1500" b="0" i="0" u="none" strike="noStrike" kern="0" cap="none" spc="0" normalizeH="0" baseline="0" noProof="0" dirty="0">
              <a:ln>
                <a:noFill/>
              </a:ln>
              <a:solidFill>
                <a:sysClr val="windowText" lastClr="000000"/>
              </a:solidFill>
              <a:effectLst/>
              <a:uLnTx/>
              <a:uFillTx/>
            </a:endParaRPr>
          </a:p>
        </p:txBody>
      </p:sp>
      <p:sp>
        <p:nvSpPr>
          <p:cNvPr id="14" name="Google Shape;579;p71">
            <a:extLst>
              <a:ext uri="{FF2B5EF4-FFF2-40B4-BE49-F238E27FC236}">
                <a16:creationId xmlns:a16="http://schemas.microsoft.com/office/drawing/2014/main" id="{68591120-71B5-15B7-84B0-CD1D71D178BD}"/>
              </a:ext>
            </a:extLst>
          </p:cNvPr>
          <p:cNvSpPr txBox="1"/>
          <p:nvPr/>
        </p:nvSpPr>
        <p:spPr>
          <a:xfrm>
            <a:off x="-1341017" y="2571750"/>
            <a:ext cx="9081900" cy="461700"/>
          </a:xfrm>
          <a:prstGeom prst="rect">
            <a:avLst/>
          </a:prstGeom>
          <a:noFill/>
          <a:ln>
            <a:noFill/>
          </a:ln>
        </p:spPr>
        <p:txBody>
          <a:bodyPr spcFirstLastPara="1" wrap="square" lIns="91425" tIns="91425" rIns="91425" bIns="91425" anchor="t" anchorCtr="0">
            <a:spAutoFit/>
          </a:bodyPr>
          <a:lstStyle/>
          <a:p>
            <a:pPr marL="2286000" marR="0" lvl="0" indent="-342900" defTabSz="914400" eaLnBrk="1" fontAlgn="auto" latinLnBrk="0" hangingPunct="1">
              <a:lnSpc>
                <a:spcPct val="100000"/>
              </a:lnSpc>
              <a:spcBef>
                <a:spcPts val="0"/>
              </a:spcBef>
              <a:spcAft>
                <a:spcPts val="0"/>
              </a:spcAft>
              <a:buClrTx/>
              <a:buSzPts val="1800"/>
              <a:buFont typeface="Arial"/>
              <a:buChar char="➢"/>
              <a:tabLst/>
              <a:defRPr/>
            </a:pPr>
            <a:r>
              <a:rPr kumimoji="0" lang="en-US" sz="1800" b="0" i="0" u="none" strike="noStrike" kern="0" cap="none" spc="0" normalizeH="0" baseline="0" noProof="0" dirty="0">
                <a:ln>
                  <a:noFill/>
                </a:ln>
                <a:solidFill>
                  <a:sysClr val="windowText" lastClr="000000"/>
                </a:solidFill>
                <a:effectLst/>
                <a:uLnTx/>
                <a:uFillTx/>
              </a:rPr>
              <a:t>You just get cube root of c in this situation to get the plaintext</a:t>
            </a:r>
            <a:endParaRPr kumimoji="0" sz="1800" b="0" i="0" u="none" strike="noStrike" kern="0" cap="none" spc="0" normalizeH="0" baseline="0" noProof="0" dirty="0">
              <a:ln>
                <a:noFill/>
              </a:ln>
              <a:solidFill>
                <a:sysClr val="windowText" lastClr="000000"/>
              </a:solidFill>
              <a:effectLst/>
              <a:uLnTx/>
              <a:uFillTx/>
            </a:endParaRPr>
          </a:p>
        </p:txBody>
      </p:sp>
      <p:pic>
        <p:nvPicPr>
          <p:cNvPr id="15" name="Google Shape;578;p71">
            <a:extLst>
              <a:ext uri="{FF2B5EF4-FFF2-40B4-BE49-F238E27FC236}">
                <a16:creationId xmlns:a16="http://schemas.microsoft.com/office/drawing/2014/main" id="{059E552A-A53C-101A-16DD-F85AE2A76871}"/>
              </a:ext>
            </a:extLst>
          </p:cNvPr>
          <p:cNvPicPr preferRelativeResize="0"/>
          <p:nvPr/>
        </p:nvPicPr>
        <p:blipFill>
          <a:blip r:embed="rId2"/>
          <a:stretch>
            <a:fillRect/>
          </a:stretch>
        </p:blipFill>
        <p:spPr>
          <a:xfrm>
            <a:off x="1396875" y="3302765"/>
            <a:ext cx="6191250" cy="1362075"/>
          </a:xfrm>
          <a:prstGeom prst="rect">
            <a:avLst/>
          </a:prstGeom>
          <a:noFill/>
          <a:ln>
            <a:noFill/>
          </a:ln>
        </p:spPr>
      </p:pic>
    </p:spTree>
    <p:extLst>
      <p:ext uri="{BB962C8B-B14F-4D97-AF65-F5344CB8AC3E}">
        <p14:creationId xmlns:p14="http://schemas.microsoft.com/office/powerpoint/2010/main" val="3534890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7CDF1A2-1EA8-4BA3-F487-8CCE6F4AC3D7}"/>
              </a:ext>
            </a:extLst>
          </p:cNvPr>
          <p:cNvSpPr>
            <a:spLocks noGrp="1"/>
          </p:cNvSpPr>
          <p:nvPr>
            <p:ph type="title" idx="3"/>
          </p:nvPr>
        </p:nvSpPr>
        <p:spPr>
          <a:xfrm>
            <a:off x="0" y="181812"/>
            <a:ext cx="9144000" cy="592200"/>
          </a:xfrm>
        </p:spPr>
        <p:txBody>
          <a:bodyPr/>
          <a:lstStyle/>
          <a:p>
            <a:r>
              <a:rPr lang="en-US" dirty="0"/>
              <a:t>DEMO - Weak Public Exponent Attack</a:t>
            </a:r>
            <a:endParaRPr lang="en-ID" dirty="0"/>
          </a:p>
        </p:txBody>
      </p:sp>
      <p:sp>
        <p:nvSpPr>
          <p:cNvPr id="12" name="Google Shape;586;p72">
            <a:extLst>
              <a:ext uri="{FF2B5EF4-FFF2-40B4-BE49-F238E27FC236}">
                <a16:creationId xmlns:a16="http://schemas.microsoft.com/office/drawing/2014/main" id="{0DDE39BF-53E1-3253-1E24-74434ED2C1A9}"/>
              </a:ext>
            </a:extLst>
          </p:cNvPr>
          <p:cNvSpPr txBox="1"/>
          <p:nvPr/>
        </p:nvSpPr>
        <p:spPr>
          <a:xfrm>
            <a:off x="0" y="774012"/>
            <a:ext cx="4492500" cy="523190"/>
          </a:xfrm>
          <a:prstGeom prst="rect">
            <a:avLst/>
          </a:prstGeom>
          <a:noFill/>
          <a:ln>
            <a:noFill/>
          </a:ln>
        </p:spPr>
        <p:txBody>
          <a:bodyPr spcFirstLastPara="1" wrap="square" lIns="91425" tIns="91425" rIns="91425" bIns="91425" anchor="t" anchorCtr="0">
            <a:spAutoFit/>
          </a:bodyPr>
          <a:lstStyle/>
          <a:p>
            <a:pPr marL="457200" indent="-342900">
              <a:buSzPts val="1800"/>
              <a:buFont typeface="Arial"/>
              <a:buChar char="❖"/>
            </a:pPr>
            <a:r>
              <a:rPr lang="en-US" sz="2200" b="1" dirty="0">
                <a:ln>
                  <a:solidFill>
                    <a:srgbClr val="EEECE1">
                      <a:lumMod val="10000"/>
                    </a:srgbClr>
                  </a:solidFill>
                </a:ln>
                <a:solidFill>
                  <a:srgbClr val="61B4F6">
                    <a:lumMod val="75000"/>
                  </a:srgbClr>
                </a:solidFill>
                <a:latin typeface="Concert One" pitchFamily="2" charset="0"/>
              </a:rPr>
              <a:t>Demo: Small e, small m </a:t>
            </a:r>
            <a:endParaRPr sz="2200" b="1" dirty="0">
              <a:ln>
                <a:solidFill>
                  <a:srgbClr val="EEECE1">
                    <a:lumMod val="10000"/>
                  </a:srgbClr>
                </a:solidFill>
              </a:ln>
              <a:solidFill>
                <a:srgbClr val="61B4F6">
                  <a:lumMod val="75000"/>
                </a:srgbClr>
              </a:solidFill>
              <a:latin typeface="Concert One" pitchFamily="2" charset="0"/>
            </a:endParaRPr>
          </a:p>
        </p:txBody>
      </p:sp>
      <p:pic>
        <p:nvPicPr>
          <p:cNvPr id="13" name="Google Shape;588;p72">
            <a:extLst>
              <a:ext uri="{FF2B5EF4-FFF2-40B4-BE49-F238E27FC236}">
                <a16:creationId xmlns:a16="http://schemas.microsoft.com/office/drawing/2014/main" id="{4EBAE314-B71C-7F80-CDDF-4400CA551BAF}"/>
              </a:ext>
            </a:extLst>
          </p:cNvPr>
          <p:cNvPicPr preferRelativeResize="0"/>
          <p:nvPr/>
        </p:nvPicPr>
        <p:blipFill>
          <a:blip r:embed="rId2"/>
          <a:stretch>
            <a:fillRect/>
          </a:stretch>
        </p:blipFill>
        <p:spPr>
          <a:xfrm>
            <a:off x="354274" y="1366212"/>
            <a:ext cx="8276452" cy="3402050"/>
          </a:xfrm>
          <a:prstGeom prst="rect">
            <a:avLst/>
          </a:prstGeom>
          <a:noFill/>
          <a:ln>
            <a:noFill/>
          </a:ln>
        </p:spPr>
      </p:pic>
    </p:spTree>
    <p:extLst>
      <p:ext uri="{BB962C8B-B14F-4D97-AF65-F5344CB8AC3E}">
        <p14:creationId xmlns:p14="http://schemas.microsoft.com/office/powerpoint/2010/main" val="678853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p35"/>
          <p:cNvSpPr txBox="1">
            <a:spLocks noGrp="1"/>
          </p:cNvSpPr>
          <p:nvPr>
            <p:ph type="title"/>
          </p:nvPr>
        </p:nvSpPr>
        <p:spPr>
          <a:xfrm>
            <a:off x="1320300" y="2096633"/>
            <a:ext cx="6503400" cy="10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OVERVIEW</a:t>
            </a:r>
          </a:p>
        </p:txBody>
      </p:sp>
      <p:sp>
        <p:nvSpPr>
          <p:cNvPr id="886" name="Google Shape;886;p35"/>
          <p:cNvSpPr txBox="1">
            <a:spLocks noGrp="1"/>
          </p:cNvSpPr>
          <p:nvPr>
            <p:ph type="title" idx="2"/>
          </p:nvPr>
        </p:nvSpPr>
        <p:spPr>
          <a:xfrm>
            <a:off x="3915450" y="1163052"/>
            <a:ext cx="1313100" cy="77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2D6235-B673-69AF-223A-AA8614A31E63}"/>
              </a:ext>
            </a:extLst>
          </p:cNvPr>
          <p:cNvSpPr>
            <a:spLocks noGrp="1"/>
          </p:cNvSpPr>
          <p:nvPr>
            <p:ph type="title" idx="3"/>
          </p:nvPr>
        </p:nvSpPr>
        <p:spPr>
          <a:xfrm>
            <a:off x="0" y="0"/>
            <a:ext cx="9144000" cy="592200"/>
          </a:xfrm>
        </p:spPr>
        <p:txBody>
          <a:bodyPr/>
          <a:lstStyle/>
          <a:p>
            <a:r>
              <a:rPr lang="en-US" dirty="0"/>
              <a:t>DEMO - Weak Public Exponent Attack</a:t>
            </a:r>
            <a:endParaRPr lang="en-ID" dirty="0"/>
          </a:p>
        </p:txBody>
      </p:sp>
      <p:sp>
        <p:nvSpPr>
          <p:cNvPr id="12" name="Google Shape;596;p73">
            <a:extLst>
              <a:ext uri="{FF2B5EF4-FFF2-40B4-BE49-F238E27FC236}">
                <a16:creationId xmlns:a16="http://schemas.microsoft.com/office/drawing/2014/main" id="{FA2D3C2D-5607-52C2-40B5-12FE8B4E0E05}"/>
              </a:ext>
            </a:extLst>
          </p:cNvPr>
          <p:cNvSpPr txBox="1"/>
          <p:nvPr/>
        </p:nvSpPr>
        <p:spPr>
          <a:xfrm>
            <a:off x="0" y="572939"/>
            <a:ext cx="6896748" cy="461665"/>
          </a:xfrm>
          <a:prstGeom prst="rect">
            <a:avLst/>
          </a:prstGeom>
          <a:noFill/>
          <a:ln>
            <a:noFill/>
          </a:ln>
        </p:spPr>
        <p:txBody>
          <a:bodyPr spcFirstLastPara="1" wrap="square" lIns="91425" tIns="45700" rIns="91425" bIns="45700" anchor="t" anchorCtr="0">
            <a:spAutoFit/>
          </a:bodyPr>
          <a:lstStyle/>
          <a:p>
            <a:pPr marL="457200" marR="0" lvl="0" indent="-457200" defTabSz="91440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400" b="1" i="0" u="sng" strike="noStrike" kern="0" cap="none" spc="0" normalizeH="0" baseline="0" noProof="0" dirty="0">
                <a:ln>
                  <a:solidFill>
                    <a:srgbClr val="EEECE1">
                      <a:lumMod val="10000"/>
                    </a:srgbClr>
                  </a:solidFill>
                </a:ln>
                <a:solidFill>
                  <a:srgbClr val="61B4F6">
                    <a:lumMod val="75000"/>
                  </a:srgbClr>
                </a:solidFill>
                <a:effectLst/>
                <a:uLnTx/>
                <a:uFillTx/>
                <a:latin typeface="Concert One"/>
                <a:ea typeface="Concert One"/>
                <a:cs typeface="Concert One"/>
                <a:sym typeface="Concert One"/>
              </a:rPr>
              <a:t>Demonstration for Common modulus attack:</a:t>
            </a:r>
            <a:endParaRPr kumimoji="0" sz="1800" b="0" i="0" u="none" strike="noStrike" kern="0" cap="none" spc="0" normalizeH="0" baseline="0" noProof="0" dirty="0">
              <a:ln>
                <a:solidFill>
                  <a:srgbClr val="EEECE1">
                    <a:lumMod val="10000"/>
                  </a:srgbClr>
                </a:solidFill>
              </a:ln>
              <a:solidFill>
                <a:srgbClr val="61B4F6">
                  <a:lumMod val="75000"/>
                </a:srgbClr>
              </a:solidFill>
              <a:effectLst/>
              <a:uLnTx/>
              <a:uFillTx/>
            </a:endParaRPr>
          </a:p>
        </p:txBody>
      </p:sp>
      <p:sp>
        <p:nvSpPr>
          <p:cNvPr id="13" name="Google Shape;595;p73">
            <a:extLst>
              <a:ext uri="{FF2B5EF4-FFF2-40B4-BE49-F238E27FC236}">
                <a16:creationId xmlns:a16="http://schemas.microsoft.com/office/drawing/2014/main" id="{18BE5754-10CC-2854-D1D9-D656C5B06D13}"/>
              </a:ext>
            </a:extLst>
          </p:cNvPr>
          <p:cNvSpPr txBox="1"/>
          <p:nvPr/>
        </p:nvSpPr>
        <p:spPr>
          <a:xfrm>
            <a:off x="388669" y="1034604"/>
            <a:ext cx="8366661" cy="309966"/>
          </a:xfrm>
          <a:prstGeom prst="rect">
            <a:avLst/>
          </a:prstGeom>
          <a:blipFill rotWithShape="1">
            <a:blip r:embed="rId2"/>
            <a:stretch>
              <a:fillRect t="-3921" b="-17646"/>
            </a:stretch>
          </a:blip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 </a:t>
            </a:r>
          </a:p>
        </p:txBody>
      </p:sp>
      <p:sp>
        <p:nvSpPr>
          <p:cNvPr id="14" name="Google Shape;594;p73">
            <a:extLst>
              <a:ext uri="{FF2B5EF4-FFF2-40B4-BE49-F238E27FC236}">
                <a16:creationId xmlns:a16="http://schemas.microsoft.com/office/drawing/2014/main" id="{C60B1BA1-ABE4-5930-3040-63D9F1D0FB1D}"/>
              </a:ext>
            </a:extLst>
          </p:cNvPr>
          <p:cNvSpPr txBox="1"/>
          <p:nvPr/>
        </p:nvSpPr>
        <p:spPr>
          <a:xfrm>
            <a:off x="245534" y="1189587"/>
            <a:ext cx="8771466" cy="3724096"/>
          </a:xfrm>
          <a:prstGeom prst="rect">
            <a:avLst/>
          </a:prstGeom>
          <a:blipFill rotWithShape="1">
            <a:blip r:embed="rId3"/>
            <a:stretch>
              <a:fillRect l="-66"/>
            </a:stretch>
          </a:blip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 </a:t>
            </a:r>
          </a:p>
        </p:txBody>
      </p:sp>
    </p:spTree>
    <p:extLst>
      <p:ext uri="{BB962C8B-B14F-4D97-AF65-F5344CB8AC3E}">
        <p14:creationId xmlns:p14="http://schemas.microsoft.com/office/powerpoint/2010/main" val="359499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P spid="1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2D6235-B673-69AF-223A-AA8614A31E63}"/>
              </a:ext>
            </a:extLst>
          </p:cNvPr>
          <p:cNvSpPr>
            <a:spLocks noGrp="1"/>
          </p:cNvSpPr>
          <p:nvPr>
            <p:ph type="title" idx="3"/>
          </p:nvPr>
        </p:nvSpPr>
        <p:spPr>
          <a:xfrm>
            <a:off x="-1" y="226784"/>
            <a:ext cx="9144000" cy="592200"/>
          </a:xfrm>
        </p:spPr>
        <p:txBody>
          <a:bodyPr/>
          <a:lstStyle/>
          <a:p>
            <a:r>
              <a:rPr lang="en-US" dirty="0"/>
              <a:t>DEMO - Weak Public Exponent Attack</a:t>
            </a:r>
            <a:endParaRPr lang="en-ID" dirty="0"/>
          </a:p>
        </p:txBody>
      </p:sp>
      <p:sp>
        <p:nvSpPr>
          <p:cNvPr id="12" name="Google Shape;596;p73">
            <a:extLst>
              <a:ext uri="{FF2B5EF4-FFF2-40B4-BE49-F238E27FC236}">
                <a16:creationId xmlns:a16="http://schemas.microsoft.com/office/drawing/2014/main" id="{FA2D3C2D-5607-52C2-40B5-12FE8B4E0E05}"/>
              </a:ext>
            </a:extLst>
          </p:cNvPr>
          <p:cNvSpPr txBox="1"/>
          <p:nvPr/>
        </p:nvSpPr>
        <p:spPr>
          <a:xfrm>
            <a:off x="-1" y="886406"/>
            <a:ext cx="6896748" cy="461665"/>
          </a:xfrm>
          <a:prstGeom prst="rect">
            <a:avLst/>
          </a:prstGeom>
          <a:noFill/>
          <a:ln>
            <a:noFill/>
          </a:ln>
        </p:spPr>
        <p:txBody>
          <a:bodyPr spcFirstLastPara="1" wrap="square" lIns="91425" tIns="45700" rIns="91425" bIns="45700" anchor="t" anchorCtr="0">
            <a:spAutoFit/>
          </a:bodyPr>
          <a:lstStyle/>
          <a:p>
            <a:pPr marL="457200" marR="0" lvl="0" indent="-4572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400" b="1" i="0" u="sng" strike="noStrike" kern="0" cap="none" spc="0" normalizeH="0" baseline="0" noProof="0" dirty="0">
                <a:ln>
                  <a:solidFill>
                    <a:srgbClr val="EEECE1">
                      <a:lumMod val="10000"/>
                    </a:srgbClr>
                  </a:solidFill>
                </a:ln>
                <a:solidFill>
                  <a:srgbClr val="61B4F6">
                    <a:lumMod val="75000"/>
                  </a:srgbClr>
                </a:solidFill>
                <a:effectLst/>
                <a:uLnTx/>
                <a:uFillTx/>
                <a:latin typeface="Concert One"/>
                <a:ea typeface="Concert One"/>
                <a:cs typeface="Concert One"/>
                <a:sym typeface="Concert One"/>
              </a:rPr>
              <a:t>Demonstration for Common modulus attack:</a:t>
            </a:r>
            <a:endParaRPr kumimoji="0" sz="1800" b="0" i="0" u="none" strike="noStrike" kern="0" cap="none" spc="0" normalizeH="0" baseline="0" noProof="0" dirty="0">
              <a:ln>
                <a:solidFill>
                  <a:srgbClr val="EEECE1">
                    <a:lumMod val="10000"/>
                  </a:srgbClr>
                </a:solidFill>
              </a:ln>
              <a:solidFill>
                <a:srgbClr val="61B4F6">
                  <a:lumMod val="75000"/>
                </a:srgbClr>
              </a:solidFill>
              <a:effectLst/>
              <a:uLnTx/>
              <a:uFillTx/>
              <a:latin typeface="Arial"/>
              <a:cs typeface="Arial"/>
              <a:sym typeface="Arial"/>
            </a:endParaRPr>
          </a:p>
        </p:txBody>
      </p:sp>
      <p:sp>
        <p:nvSpPr>
          <p:cNvPr id="6" name="Google Shape;603;p74">
            <a:extLst>
              <a:ext uri="{FF2B5EF4-FFF2-40B4-BE49-F238E27FC236}">
                <a16:creationId xmlns:a16="http://schemas.microsoft.com/office/drawing/2014/main" id="{417CC129-3645-8D8C-EFD5-9F72DBB70089}"/>
              </a:ext>
            </a:extLst>
          </p:cNvPr>
          <p:cNvSpPr txBox="1"/>
          <p:nvPr/>
        </p:nvSpPr>
        <p:spPr>
          <a:xfrm>
            <a:off x="379280" y="1504725"/>
            <a:ext cx="2224006" cy="338514"/>
          </a:xfrm>
          <a:prstGeom prst="rect">
            <a:avLst/>
          </a:prstGeom>
          <a:noFill/>
          <a:ln>
            <a:noFill/>
          </a:ln>
        </p:spPr>
        <p:txBody>
          <a:bodyPr spcFirstLastPara="1" wrap="square" lIns="91425" tIns="45700" rIns="91425" bIns="45700"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Here is the result:</a:t>
            </a:r>
            <a:endParaRPr kumimoji="0" sz="1600" b="0" i="0" u="none" strike="noStrike" kern="0" cap="none" spc="0" normalizeH="0" baseline="0" noProof="0" dirty="0">
              <a:ln>
                <a:noFill/>
              </a:ln>
              <a:solidFill>
                <a:sysClr val="windowText" lastClr="000000"/>
              </a:solidFill>
              <a:effectLst/>
              <a:uLnTx/>
              <a:uFillTx/>
            </a:endParaRPr>
          </a:p>
        </p:txBody>
      </p:sp>
      <p:pic>
        <p:nvPicPr>
          <p:cNvPr id="7" name="Picture 6">
            <a:extLst>
              <a:ext uri="{FF2B5EF4-FFF2-40B4-BE49-F238E27FC236}">
                <a16:creationId xmlns:a16="http://schemas.microsoft.com/office/drawing/2014/main" id="{66157463-E7DD-2223-6730-9292BFD855FA}"/>
              </a:ext>
            </a:extLst>
          </p:cNvPr>
          <p:cNvPicPr>
            <a:picLocks noChangeAspect="1"/>
          </p:cNvPicPr>
          <p:nvPr/>
        </p:nvPicPr>
        <p:blipFill>
          <a:blip r:embed="rId2"/>
          <a:stretch>
            <a:fillRect/>
          </a:stretch>
        </p:blipFill>
        <p:spPr>
          <a:xfrm>
            <a:off x="244257" y="2046528"/>
            <a:ext cx="8655485" cy="2026368"/>
          </a:xfrm>
          <a:prstGeom prst="rect">
            <a:avLst/>
          </a:prstGeom>
        </p:spPr>
      </p:pic>
    </p:spTree>
    <p:extLst>
      <p:ext uri="{BB962C8B-B14F-4D97-AF65-F5344CB8AC3E}">
        <p14:creationId xmlns:p14="http://schemas.microsoft.com/office/powerpoint/2010/main" val="2203551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C5C9CC-C9B0-A115-9412-B1EC59CC853D}"/>
              </a:ext>
            </a:extLst>
          </p:cNvPr>
          <p:cNvSpPr>
            <a:spLocks noGrp="1"/>
          </p:cNvSpPr>
          <p:nvPr>
            <p:ph type="title" idx="3"/>
          </p:nvPr>
        </p:nvSpPr>
        <p:spPr>
          <a:xfrm>
            <a:off x="0" y="109994"/>
            <a:ext cx="9144000" cy="592200"/>
          </a:xfrm>
        </p:spPr>
        <p:txBody>
          <a:bodyPr/>
          <a:lstStyle/>
          <a:p>
            <a:r>
              <a:rPr lang="en-US" dirty="0"/>
              <a:t>DEMO –Blinding Attack</a:t>
            </a:r>
            <a:endParaRPr lang="en-ID" dirty="0"/>
          </a:p>
        </p:txBody>
      </p:sp>
      <p:pic>
        <p:nvPicPr>
          <p:cNvPr id="12" name="Picture 11">
            <a:extLst>
              <a:ext uri="{FF2B5EF4-FFF2-40B4-BE49-F238E27FC236}">
                <a16:creationId xmlns:a16="http://schemas.microsoft.com/office/drawing/2014/main" id="{580A0BB5-BB37-5C3D-8239-F74C677B1358}"/>
              </a:ext>
            </a:extLst>
          </p:cNvPr>
          <p:cNvPicPr>
            <a:picLocks noChangeAspect="1"/>
          </p:cNvPicPr>
          <p:nvPr/>
        </p:nvPicPr>
        <p:blipFill>
          <a:blip r:embed="rId2"/>
          <a:stretch>
            <a:fillRect/>
          </a:stretch>
        </p:blipFill>
        <p:spPr>
          <a:xfrm>
            <a:off x="0" y="2571750"/>
            <a:ext cx="9144000" cy="1438170"/>
          </a:xfrm>
          <a:prstGeom prst="rect">
            <a:avLst/>
          </a:prstGeom>
        </p:spPr>
      </p:pic>
      <p:sp>
        <p:nvSpPr>
          <p:cNvPr id="13" name="TextBox 12">
            <a:extLst>
              <a:ext uri="{FF2B5EF4-FFF2-40B4-BE49-F238E27FC236}">
                <a16:creationId xmlns:a16="http://schemas.microsoft.com/office/drawing/2014/main" id="{8C0A249E-AAB8-C3E7-41B3-63F25559888A}"/>
              </a:ext>
            </a:extLst>
          </p:cNvPr>
          <p:cNvSpPr txBox="1"/>
          <p:nvPr/>
        </p:nvSpPr>
        <p:spPr>
          <a:xfrm>
            <a:off x="294198" y="696722"/>
            <a:ext cx="5184250" cy="307777"/>
          </a:xfrm>
          <a:prstGeom prst="rect">
            <a:avLst/>
          </a:prstGeom>
          <a:noFill/>
        </p:spPr>
        <p:txBody>
          <a:bodyPr wrap="square" rtlCol="0">
            <a:spAutoFit/>
          </a:bodyPr>
          <a:lstStyle/>
          <a:p>
            <a:r>
              <a:rPr lang="en-US" dirty="0"/>
              <a:t>The message need to be signed:</a:t>
            </a:r>
          </a:p>
        </p:txBody>
      </p:sp>
      <p:pic>
        <p:nvPicPr>
          <p:cNvPr id="14" name="Picture 13">
            <a:extLst>
              <a:ext uri="{FF2B5EF4-FFF2-40B4-BE49-F238E27FC236}">
                <a16:creationId xmlns:a16="http://schemas.microsoft.com/office/drawing/2014/main" id="{B20D76C5-EE0B-E75D-0379-B0DED3204243}"/>
              </a:ext>
            </a:extLst>
          </p:cNvPr>
          <p:cNvPicPr>
            <a:picLocks noChangeAspect="1"/>
          </p:cNvPicPr>
          <p:nvPr/>
        </p:nvPicPr>
        <p:blipFill>
          <a:blip r:embed="rId3"/>
          <a:stretch>
            <a:fillRect/>
          </a:stretch>
        </p:blipFill>
        <p:spPr>
          <a:xfrm>
            <a:off x="2666835" y="1167340"/>
            <a:ext cx="3810330" cy="426757"/>
          </a:xfrm>
          <a:prstGeom prst="rect">
            <a:avLst/>
          </a:prstGeom>
        </p:spPr>
      </p:pic>
      <p:sp>
        <p:nvSpPr>
          <p:cNvPr id="15" name="TextBox 14">
            <a:extLst>
              <a:ext uri="{FF2B5EF4-FFF2-40B4-BE49-F238E27FC236}">
                <a16:creationId xmlns:a16="http://schemas.microsoft.com/office/drawing/2014/main" id="{C0DD2C2B-DCE3-1BF0-F615-776786B9906D}"/>
              </a:ext>
            </a:extLst>
          </p:cNvPr>
          <p:cNvSpPr txBox="1"/>
          <p:nvPr/>
        </p:nvSpPr>
        <p:spPr>
          <a:xfrm>
            <a:off x="294198" y="1961668"/>
            <a:ext cx="5184250" cy="307777"/>
          </a:xfrm>
          <a:prstGeom prst="rect">
            <a:avLst/>
          </a:prstGeom>
          <a:noFill/>
        </p:spPr>
        <p:txBody>
          <a:bodyPr wrap="square" rtlCol="0">
            <a:spAutoFit/>
          </a:bodyPr>
          <a:lstStyle/>
          <a:p>
            <a:r>
              <a:rPr lang="en-US" dirty="0"/>
              <a:t>Here is the result:</a:t>
            </a:r>
          </a:p>
        </p:txBody>
      </p:sp>
    </p:spTree>
    <p:extLst>
      <p:ext uri="{BB962C8B-B14F-4D97-AF65-F5344CB8AC3E}">
        <p14:creationId xmlns:p14="http://schemas.microsoft.com/office/powerpoint/2010/main" val="396424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DBEF55-DEA2-24E5-0B9E-0996E2A13EA4}"/>
              </a:ext>
            </a:extLst>
          </p:cNvPr>
          <p:cNvSpPr>
            <a:spLocks noGrp="1"/>
          </p:cNvSpPr>
          <p:nvPr>
            <p:ph type="title" idx="3"/>
          </p:nvPr>
        </p:nvSpPr>
        <p:spPr>
          <a:xfrm>
            <a:off x="719999" y="141224"/>
            <a:ext cx="7704000" cy="592200"/>
          </a:xfrm>
        </p:spPr>
        <p:txBody>
          <a:bodyPr/>
          <a:lstStyle/>
          <a:p>
            <a:r>
              <a:rPr lang="en-US" dirty="0"/>
              <a:t>DEMO – LSB Attack</a:t>
            </a:r>
            <a:endParaRPr lang="en-ID" dirty="0"/>
          </a:p>
        </p:txBody>
      </p:sp>
      <p:sp>
        <p:nvSpPr>
          <p:cNvPr id="12" name="TextBox 11">
            <a:extLst>
              <a:ext uri="{FF2B5EF4-FFF2-40B4-BE49-F238E27FC236}">
                <a16:creationId xmlns:a16="http://schemas.microsoft.com/office/drawing/2014/main" id="{631A4D2E-8FE6-5A4A-4444-68C8A08A039B}"/>
              </a:ext>
            </a:extLst>
          </p:cNvPr>
          <p:cNvSpPr txBox="1"/>
          <p:nvPr/>
        </p:nvSpPr>
        <p:spPr>
          <a:xfrm>
            <a:off x="441703" y="715573"/>
            <a:ext cx="4519911" cy="307777"/>
          </a:xfrm>
          <a:prstGeom prst="rect">
            <a:avLst/>
          </a:prstGeom>
          <a:noFill/>
        </p:spPr>
        <p:txBody>
          <a:bodyPr wrap="square" rtlCol="0">
            <a:spAutoFit/>
          </a:bodyPr>
          <a:lstStyle/>
          <a:p>
            <a:r>
              <a:rPr lang="en-US" dirty="0"/>
              <a:t>We have hosted a server to demonstrate this attack </a:t>
            </a:r>
          </a:p>
        </p:txBody>
      </p:sp>
      <p:pic>
        <p:nvPicPr>
          <p:cNvPr id="2052" name="Picture 4">
            <a:extLst>
              <a:ext uri="{FF2B5EF4-FFF2-40B4-BE49-F238E27FC236}">
                <a16:creationId xmlns:a16="http://schemas.microsoft.com/office/drawing/2014/main" id="{C857BC67-3FBC-44BE-35D5-B9C0ADF8E6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873" y="1015548"/>
            <a:ext cx="7470251" cy="3986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44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52"/>
                                        </p:tgtEl>
                                        <p:attrNameLst>
                                          <p:attrName>style.visibility</p:attrName>
                                        </p:attrNameLst>
                                      </p:cBhvr>
                                      <p:to>
                                        <p:strVal val="visible"/>
                                      </p:to>
                                    </p:set>
                                    <p:animEffect transition="in" filter="fade">
                                      <p:cBhvr>
                                        <p:cTn id="12" dur="1000"/>
                                        <p:tgtEl>
                                          <p:spTgt spid="2052"/>
                                        </p:tgtEl>
                                      </p:cBhvr>
                                    </p:animEffect>
                                    <p:anim calcmode="lin" valueType="num">
                                      <p:cBhvr>
                                        <p:cTn id="13" dur="1000" fill="hold"/>
                                        <p:tgtEl>
                                          <p:spTgt spid="2052"/>
                                        </p:tgtEl>
                                        <p:attrNameLst>
                                          <p:attrName>ppt_x</p:attrName>
                                        </p:attrNameLst>
                                      </p:cBhvr>
                                      <p:tavLst>
                                        <p:tav tm="0">
                                          <p:val>
                                            <p:strVal val="#ppt_x"/>
                                          </p:val>
                                        </p:tav>
                                        <p:tav tm="100000">
                                          <p:val>
                                            <p:strVal val="#ppt_x"/>
                                          </p:val>
                                        </p:tav>
                                      </p:tavLst>
                                    </p:anim>
                                    <p:anim calcmode="lin" valueType="num">
                                      <p:cBhvr>
                                        <p:cTn id="14"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D50EAB-B5C6-F8E6-3004-074C25566496}"/>
              </a:ext>
            </a:extLst>
          </p:cNvPr>
          <p:cNvSpPr>
            <a:spLocks noGrp="1"/>
          </p:cNvSpPr>
          <p:nvPr>
            <p:ph type="title" idx="3"/>
          </p:nvPr>
        </p:nvSpPr>
        <p:spPr>
          <a:xfrm>
            <a:off x="720000" y="286000"/>
            <a:ext cx="7704000" cy="592200"/>
          </a:xfrm>
        </p:spPr>
        <p:txBody>
          <a:bodyPr/>
          <a:lstStyle/>
          <a:p>
            <a:r>
              <a:rPr lang="en-ID" dirty="0"/>
              <a:t>DEMO - Wiener Attack</a:t>
            </a:r>
          </a:p>
        </p:txBody>
      </p:sp>
      <p:sp>
        <p:nvSpPr>
          <p:cNvPr id="12" name="TextBox 11">
            <a:extLst>
              <a:ext uri="{FF2B5EF4-FFF2-40B4-BE49-F238E27FC236}">
                <a16:creationId xmlns:a16="http://schemas.microsoft.com/office/drawing/2014/main" id="{3FD0F399-3A6B-EA1A-9473-1DA7F0C5BC8D}"/>
              </a:ext>
            </a:extLst>
          </p:cNvPr>
          <p:cNvSpPr txBox="1"/>
          <p:nvPr/>
        </p:nvSpPr>
        <p:spPr>
          <a:xfrm>
            <a:off x="151107" y="882363"/>
            <a:ext cx="8841783" cy="224676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ID" b="0" i="0" u="none" strike="noStrike" kern="0" cap="none" spc="0" normalizeH="0" baseline="0" noProof="0" dirty="0">
                <a:ln>
                  <a:noFill/>
                </a:ln>
                <a:solidFill>
                  <a:sysClr val="windowText" lastClr="000000"/>
                </a:solidFill>
                <a:effectLst/>
                <a:uLnTx/>
                <a:uFillTx/>
                <a:latin typeface="Arial" panose="020B0604020202020204" pitchFamily="34" charset="0"/>
              </a:rPr>
              <a:t>e=</a:t>
            </a:r>
            <a:endParaRPr kumimoji="0" lang="en-ID"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ID" b="0" i="0" u="none" strike="noStrike" kern="0" cap="none" spc="0" normalizeH="0" baseline="0" noProof="0" dirty="0">
                <a:ln>
                  <a:noFill/>
                </a:ln>
                <a:solidFill>
                  <a:sysClr val="windowText" lastClr="000000"/>
                </a:solidFill>
                <a:effectLst/>
                <a:uLnTx/>
                <a:uFillTx/>
                <a:latin typeface="Arial" panose="020B0604020202020204" pitchFamily="34" charset="0"/>
              </a:rPr>
              <a:t>14190209331081230143783588825086097826767210516190078102983661322350439626013791978557236851034783819575694905383769984439292307705002415106520191924088064159759425100507925287599547221638826287005502741086461991335769882251106230860285202023505837948998917474296497227953920487977220513838543302431647312619</a:t>
            </a:r>
            <a:endParaRPr kumimoji="0" lang="en-ID"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ID" b="0" i="0" u="none" strike="noStrike" kern="0" cap="none" spc="0" normalizeH="0" baseline="0" noProof="0" dirty="0">
                <a:ln>
                  <a:noFill/>
                </a:ln>
                <a:solidFill>
                  <a:sysClr val="windowText" lastClr="000000"/>
                </a:solidFill>
                <a:effectLst/>
                <a:uLnTx/>
                <a:uFillTx/>
                <a:latin typeface="Arial" panose="020B0604020202020204" pitchFamily="34" charset="0"/>
              </a:rPr>
              <a:t>n= 166527349302567008263958618545222737995208107701804484889244764572616838280663384992627297680109657990549002572407987806185506642664427015089638788684089945667758863095226479486286516024933962230885001179321556413201261021537137680872827419164482181077526898873741854573543590395898166216283216737921581257529</a:t>
            </a:r>
            <a:endParaRPr kumimoji="0" lang="en-ID" b="0" i="0" u="none" strike="noStrike" kern="0" cap="none" spc="0" normalizeH="0" baseline="0" noProof="0" dirty="0">
              <a:ln>
                <a:noFill/>
              </a:ln>
              <a:solidFill>
                <a:sysClr val="windowText" lastClr="000000"/>
              </a:solidFill>
              <a:effectLst/>
              <a:uLnTx/>
              <a:uFillTx/>
            </a:endParaRPr>
          </a:p>
        </p:txBody>
      </p:sp>
      <p:pic>
        <p:nvPicPr>
          <p:cNvPr id="13" name="Picture 2">
            <a:extLst>
              <a:ext uri="{FF2B5EF4-FFF2-40B4-BE49-F238E27FC236}">
                <a16:creationId xmlns:a16="http://schemas.microsoft.com/office/drawing/2014/main" id="{4D5C5782-1583-4342-2AA1-9EA016D414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886" y="3129132"/>
            <a:ext cx="7992223" cy="1807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84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6582D2-6C4F-1152-F2D4-58DCD079E685}"/>
              </a:ext>
            </a:extLst>
          </p:cNvPr>
          <p:cNvSpPr>
            <a:spLocks noGrp="1"/>
          </p:cNvSpPr>
          <p:nvPr>
            <p:ph type="title" idx="3"/>
          </p:nvPr>
        </p:nvSpPr>
        <p:spPr>
          <a:xfrm>
            <a:off x="720000" y="101353"/>
            <a:ext cx="7704000" cy="592200"/>
          </a:xfrm>
        </p:spPr>
        <p:txBody>
          <a:bodyPr/>
          <a:lstStyle/>
          <a:p>
            <a:r>
              <a:rPr lang="en-US" dirty="0"/>
              <a:t>DEMO – </a:t>
            </a:r>
            <a:r>
              <a:rPr lang="en-US" dirty="0" err="1"/>
              <a:t>Boneh</a:t>
            </a:r>
            <a:r>
              <a:rPr lang="en-US" dirty="0"/>
              <a:t>-Durfee</a:t>
            </a:r>
            <a:endParaRPr lang="en-ID" dirty="0"/>
          </a:p>
        </p:txBody>
      </p:sp>
      <p:pic>
        <p:nvPicPr>
          <p:cNvPr id="2050" name="Picture 2">
            <a:extLst>
              <a:ext uri="{FF2B5EF4-FFF2-40B4-BE49-F238E27FC236}">
                <a16:creationId xmlns:a16="http://schemas.microsoft.com/office/drawing/2014/main" id="{62DFAEBE-FAAF-59C4-B553-8D252A138F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5794" y="621849"/>
            <a:ext cx="5772411" cy="4407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312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4D9704-84F3-E020-4DD3-9EDDD751575B}"/>
              </a:ext>
            </a:extLst>
          </p:cNvPr>
          <p:cNvSpPr>
            <a:spLocks noGrp="1"/>
          </p:cNvSpPr>
          <p:nvPr>
            <p:ph type="title" idx="3"/>
          </p:nvPr>
        </p:nvSpPr>
        <p:spPr>
          <a:xfrm>
            <a:off x="720000" y="109994"/>
            <a:ext cx="7704000" cy="592200"/>
          </a:xfrm>
        </p:spPr>
        <p:txBody>
          <a:bodyPr/>
          <a:lstStyle/>
          <a:p>
            <a:r>
              <a:rPr lang="en-US" dirty="0"/>
              <a:t>DEMO – Low-Dimensional Attack</a:t>
            </a:r>
            <a:endParaRPr lang="en-ID" dirty="0"/>
          </a:p>
        </p:txBody>
      </p:sp>
      <p:pic>
        <p:nvPicPr>
          <p:cNvPr id="5122" name="Picture 2">
            <a:extLst>
              <a:ext uri="{FF2B5EF4-FFF2-40B4-BE49-F238E27FC236}">
                <a16:creationId xmlns:a16="http://schemas.microsoft.com/office/drawing/2014/main" id="{955F2894-A77F-BA0B-C497-D9AA57B8E4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163" y="875918"/>
            <a:ext cx="8677674" cy="203985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0DB51FE0-E3D5-CA9A-3203-32C93A276A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213" y="3451302"/>
            <a:ext cx="8609574" cy="947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74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500"/>
                                        <p:tgtEl>
                                          <p:spTgt spid="5122"/>
                                        </p:tgtEl>
                                      </p:cBhvr>
                                    </p:animEffect>
                                  </p:childTnLst>
                                </p:cTn>
                              </p:par>
                              <p:par>
                                <p:cTn id="8" presetID="10" presetClass="entr" presetSubtype="0" fill="hold" nodeType="withEffect">
                                  <p:stCondLst>
                                    <p:cond delay="0"/>
                                  </p:stCondLst>
                                  <p:childTnLst>
                                    <p:set>
                                      <p:cBhvr>
                                        <p:cTn id="9" dur="1" fill="hold">
                                          <p:stCondLst>
                                            <p:cond delay="0"/>
                                          </p:stCondLst>
                                        </p:cTn>
                                        <p:tgtEl>
                                          <p:spTgt spid="5124"/>
                                        </p:tgtEl>
                                        <p:attrNameLst>
                                          <p:attrName>style.visibility</p:attrName>
                                        </p:attrNameLst>
                                      </p:cBhvr>
                                      <p:to>
                                        <p:strVal val="visible"/>
                                      </p:to>
                                    </p:set>
                                    <p:animEffect transition="in" filter="fade">
                                      <p:cBhvr>
                                        <p:cTn id="10"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14F62-9BA6-3D65-B9E1-D3CC31D690DD}"/>
              </a:ext>
            </a:extLst>
          </p:cNvPr>
          <p:cNvSpPr>
            <a:spLocks noGrp="1"/>
          </p:cNvSpPr>
          <p:nvPr>
            <p:ph type="title"/>
          </p:nvPr>
        </p:nvSpPr>
        <p:spPr>
          <a:xfrm>
            <a:off x="1161884" y="1682678"/>
            <a:ext cx="6820231" cy="1778143"/>
          </a:xfrm>
        </p:spPr>
        <p:txBody>
          <a:bodyPr/>
          <a:lstStyle/>
          <a:p>
            <a:r>
              <a:rPr lang="en-ID" sz="5400" dirty="0"/>
              <a:t>RSA ATTACKS TOOL</a:t>
            </a:r>
          </a:p>
        </p:txBody>
      </p:sp>
    </p:spTree>
    <p:extLst>
      <p:ext uri="{BB962C8B-B14F-4D97-AF65-F5344CB8AC3E}">
        <p14:creationId xmlns:p14="http://schemas.microsoft.com/office/powerpoint/2010/main" val="10602001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B8E0ED-A2B5-0BF8-CDD0-CFAA3477FF79}"/>
              </a:ext>
            </a:extLst>
          </p:cNvPr>
          <p:cNvSpPr>
            <a:spLocks noGrp="1"/>
          </p:cNvSpPr>
          <p:nvPr>
            <p:ph type="title" idx="3"/>
          </p:nvPr>
        </p:nvSpPr>
        <p:spPr>
          <a:xfrm>
            <a:off x="2564702" y="69548"/>
            <a:ext cx="3772487" cy="592200"/>
          </a:xfrm>
        </p:spPr>
        <p:txBody>
          <a:bodyPr/>
          <a:lstStyle/>
          <a:p>
            <a:r>
              <a:rPr lang="en-ID" sz="2400" dirty="0">
                <a:solidFill>
                  <a:srgbClr val="0070C0"/>
                </a:solidFill>
                <a:hlinkClick r:id="rId2">
                  <a:extLst>
                    <a:ext uri="{A12FA001-AC4F-418D-AE19-62706E023703}">
                      <ahyp:hlinkClr xmlns:ahyp="http://schemas.microsoft.com/office/drawing/2018/hyperlinkcolor" val="tx"/>
                    </a:ext>
                  </a:extLst>
                </a:hlinkClick>
              </a:rPr>
              <a:t>http://factordb.com/</a:t>
            </a:r>
            <a:r>
              <a:rPr lang="en-ID" sz="2400" dirty="0">
                <a:solidFill>
                  <a:srgbClr val="0070C0"/>
                </a:solidFill>
              </a:rPr>
              <a:t> </a:t>
            </a:r>
          </a:p>
        </p:txBody>
      </p:sp>
      <p:pic>
        <p:nvPicPr>
          <p:cNvPr id="3074" name="Picture 2">
            <a:extLst>
              <a:ext uri="{FF2B5EF4-FFF2-40B4-BE49-F238E27FC236}">
                <a16:creationId xmlns:a16="http://schemas.microsoft.com/office/drawing/2014/main" id="{1C63335A-6697-62EA-F72D-8D5B3DBA24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40298"/>
            <a:ext cx="9144000" cy="22225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BDB964E-0F50-6222-4277-4215C7AAE742}"/>
              </a:ext>
            </a:extLst>
          </p:cNvPr>
          <p:cNvSpPr txBox="1"/>
          <p:nvPr/>
        </p:nvSpPr>
        <p:spPr>
          <a:xfrm>
            <a:off x="2321781" y="190831"/>
            <a:ext cx="4500438" cy="369332"/>
          </a:xfrm>
          <a:prstGeom prst="rect">
            <a:avLst/>
          </a:prstGeom>
          <a:noFill/>
        </p:spPr>
        <p:txBody>
          <a:bodyPr wrap="square" rtlCol="0">
            <a:spAutoFit/>
          </a:bodyPr>
          <a:lstStyle/>
          <a:p>
            <a:pPr rtl="0">
              <a:spcBef>
                <a:spcPts val="0"/>
              </a:spcBef>
              <a:spcAft>
                <a:spcPts val="0"/>
              </a:spcAft>
            </a:pPr>
            <a:r>
              <a:rPr lang="en-ID" sz="1800" b="1" i="0" u="none" strike="noStrike" dirty="0">
                <a:solidFill>
                  <a:srgbClr val="0070C0"/>
                </a:solidFill>
                <a:effectLst/>
                <a:latin typeface="Roboto" panose="02000000000000000000" pitchFamily="2" charset="0"/>
                <a:hlinkClick r:id="rId4">
                  <a:extLst>
                    <a:ext uri="{A12FA001-AC4F-418D-AE19-62706E023703}">
                      <ahyp:hlinkClr xmlns:ahyp="http://schemas.microsoft.com/office/drawing/2018/hyperlinkcolor" val="tx"/>
                    </a:ext>
                  </a:extLst>
                </a:hlinkClick>
              </a:rPr>
              <a:t>https://www.alpertron.com.ar/ECM.HTM</a:t>
            </a:r>
            <a:r>
              <a:rPr lang="en-ID" sz="1800" b="1" i="0" u="none" strike="noStrike" dirty="0">
                <a:solidFill>
                  <a:srgbClr val="0070C0"/>
                </a:solidFill>
                <a:effectLst/>
                <a:latin typeface="Roboto" panose="02000000000000000000" pitchFamily="2" charset="0"/>
              </a:rPr>
              <a:t> </a:t>
            </a:r>
            <a:endParaRPr lang="en-ID" dirty="0"/>
          </a:p>
        </p:txBody>
      </p:sp>
      <p:pic>
        <p:nvPicPr>
          <p:cNvPr id="3076" name="Picture 4">
            <a:extLst>
              <a:ext uri="{FF2B5EF4-FFF2-40B4-BE49-F238E27FC236}">
                <a16:creationId xmlns:a16="http://schemas.microsoft.com/office/drawing/2014/main" id="{DF4BE654-F0D6-304B-46D5-D9F88779DD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214437"/>
            <a:ext cx="9144000" cy="271462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6E8EE42E-1147-6133-5DCA-A1CF66C34276}"/>
              </a:ext>
            </a:extLst>
          </p:cNvPr>
          <p:cNvSpPr txBox="1"/>
          <p:nvPr/>
        </p:nvSpPr>
        <p:spPr>
          <a:xfrm>
            <a:off x="1900361" y="94717"/>
            <a:ext cx="6249725" cy="369332"/>
          </a:xfrm>
          <a:prstGeom prst="rect">
            <a:avLst/>
          </a:prstGeom>
          <a:noFill/>
        </p:spPr>
        <p:txBody>
          <a:bodyPr wrap="square" rtlCol="0">
            <a:spAutoFit/>
          </a:bodyPr>
          <a:lstStyle/>
          <a:p>
            <a:pPr rtl="0">
              <a:spcBef>
                <a:spcPts val="0"/>
              </a:spcBef>
              <a:spcAft>
                <a:spcPts val="0"/>
              </a:spcAft>
            </a:pPr>
            <a:r>
              <a:rPr lang="en-ID" sz="1800" b="1" i="0" u="none" strike="noStrike" dirty="0">
                <a:solidFill>
                  <a:srgbClr val="0070C0"/>
                </a:solidFill>
                <a:effectLst/>
                <a:latin typeface="Roboto" panose="02000000000000000000" pitchFamily="2" charset="0"/>
                <a:hlinkClick r:id="rId6">
                  <a:extLst>
                    <a:ext uri="{A12FA001-AC4F-418D-AE19-62706E023703}">
                      <ahyp:hlinkClr xmlns:ahyp="http://schemas.microsoft.com/office/drawing/2018/hyperlinkcolor" val="tx"/>
                    </a:ext>
                  </a:extLst>
                </a:hlinkClick>
              </a:rPr>
              <a:t>https://www.dcode.fr/prime-factors-decomposition</a:t>
            </a:r>
            <a:r>
              <a:rPr lang="en-ID" sz="1800" b="1" i="0" u="none" strike="noStrike" dirty="0">
                <a:solidFill>
                  <a:srgbClr val="0070C0"/>
                </a:solidFill>
                <a:effectLst/>
                <a:latin typeface="Roboto" panose="02000000000000000000" pitchFamily="2" charset="0"/>
              </a:rPr>
              <a:t> </a:t>
            </a:r>
            <a:endParaRPr lang="en-ID" b="1" dirty="0">
              <a:solidFill>
                <a:srgbClr val="0070C0"/>
              </a:solidFill>
              <a:effectLst/>
            </a:endParaRPr>
          </a:p>
        </p:txBody>
      </p:sp>
      <p:pic>
        <p:nvPicPr>
          <p:cNvPr id="3078" name="Picture 6">
            <a:extLst>
              <a:ext uri="{FF2B5EF4-FFF2-40B4-BE49-F238E27FC236}">
                <a16:creationId xmlns:a16="http://schemas.microsoft.com/office/drawing/2014/main" id="{954A77BE-DC12-852C-447D-83339FAFEDE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84041" y="563481"/>
            <a:ext cx="6975917" cy="4510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8708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500" fill="hold"/>
                                        <p:tgtEl>
                                          <p:spTgt spid="3074"/>
                                        </p:tgtEl>
                                        <p:attrNameLst>
                                          <p:attrName>ppt_x</p:attrName>
                                        </p:attrNameLst>
                                      </p:cBhvr>
                                      <p:tavLst>
                                        <p:tav tm="0">
                                          <p:val>
                                            <p:strVal val="#ppt_x"/>
                                          </p:val>
                                        </p:tav>
                                        <p:tav tm="100000">
                                          <p:val>
                                            <p:strVal val="#ppt_x"/>
                                          </p:val>
                                        </p:tav>
                                      </p:tavLst>
                                    </p:anim>
                                    <p:anim calcmode="lin" valueType="num">
                                      <p:cBhvr additive="base">
                                        <p:cTn id="1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xit" presetSubtype="4" fill="hold" grpId="1" nodeType="clickEffect">
                                  <p:stCondLst>
                                    <p:cond delay="0"/>
                                  </p:stCondLst>
                                  <p:childTnLst>
                                    <p:animEffect transition="out" filter="wipe(down)">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22" presetClass="exit" presetSubtype="4" fill="hold" nodeType="withEffect">
                                  <p:stCondLst>
                                    <p:cond delay="0"/>
                                  </p:stCondLst>
                                  <p:childTnLst>
                                    <p:animEffect transition="out" filter="wipe(down)">
                                      <p:cBhvr>
                                        <p:cTn id="19" dur="500"/>
                                        <p:tgtEl>
                                          <p:spTgt spid="3074"/>
                                        </p:tgtEl>
                                      </p:cBhvr>
                                    </p:animEffect>
                                    <p:set>
                                      <p:cBhvr>
                                        <p:cTn id="20" dur="1" fill="hold">
                                          <p:stCondLst>
                                            <p:cond delay="499"/>
                                          </p:stCondLst>
                                        </p:cTn>
                                        <p:tgtEl>
                                          <p:spTgt spid="3074"/>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heel(1)">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3076"/>
                                        </p:tgtEl>
                                        <p:attrNameLst>
                                          <p:attrName>style.visibility</p:attrName>
                                        </p:attrNameLst>
                                      </p:cBhvr>
                                      <p:to>
                                        <p:strVal val="visible"/>
                                      </p:to>
                                    </p:set>
                                    <p:animEffect transition="in" filter="wipe(down)">
                                      <p:cBhvr>
                                        <p:cTn id="30" dur="500"/>
                                        <p:tgtEl>
                                          <p:spTgt spid="3076"/>
                                        </p:tgtEl>
                                      </p:cBhvr>
                                    </p:animEffect>
                                  </p:childTnLst>
                                </p:cTn>
                              </p:par>
                            </p:childTnLst>
                          </p:cTn>
                        </p:par>
                      </p:childTnLst>
                    </p:cTn>
                  </p:par>
                  <p:par>
                    <p:cTn id="31" fill="hold">
                      <p:stCondLst>
                        <p:cond delay="indefinite"/>
                      </p:stCondLst>
                      <p:childTnLst>
                        <p:par>
                          <p:cTn id="32" fill="hold">
                            <p:stCondLst>
                              <p:cond delay="0"/>
                            </p:stCondLst>
                            <p:childTnLst>
                              <p:par>
                                <p:cTn id="33" presetID="6" presetClass="exit" presetSubtype="32" fill="hold" grpId="1" nodeType="clickEffect">
                                  <p:stCondLst>
                                    <p:cond delay="0"/>
                                  </p:stCondLst>
                                  <p:childTnLst>
                                    <p:animEffect transition="out" filter="circle(out)">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6" presetClass="exit" presetSubtype="32" fill="hold" nodeType="withEffect">
                                  <p:stCondLst>
                                    <p:cond delay="0"/>
                                  </p:stCondLst>
                                  <p:childTnLst>
                                    <p:animEffect transition="out" filter="circle(out)">
                                      <p:cBhvr>
                                        <p:cTn id="37" dur="500"/>
                                        <p:tgtEl>
                                          <p:spTgt spid="3076"/>
                                        </p:tgtEl>
                                      </p:cBhvr>
                                    </p:animEffect>
                                    <p:set>
                                      <p:cBhvr>
                                        <p:cTn id="38" dur="1" fill="hold">
                                          <p:stCondLst>
                                            <p:cond delay="499"/>
                                          </p:stCondLst>
                                        </p:cTn>
                                        <p:tgtEl>
                                          <p:spTgt spid="3076"/>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250"/>
                                        <p:tgtEl>
                                          <p:spTgt spid="13"/>
                                        </p:tgtEl>
                                      </p:cBhvr>
                                    </p:animEffect>
                                  </p:childTnLst>
                                </p:cTn>
                              </p:par>
                              <p:par>
                                <p:cTn id="44" presetID="10" presetClass="entr" presetSubtype="0" fill="hold" nodeType="withEffect">
                                  <p:stCondLst>
                                    <p:cond delay="0"/>
                                  </p:stCondLst>
                                  <p:childTnLst>
                                    <p:set>
                                      <p:cBhvr>
                                        <p:cTn id="45" dur="1" fill="hold">
                                          <p:stCondLst>
                                            <p:cond delay="0"/>
                                          </p:stCondLst>
                                        </p:cTn>
                                        <p:tgtEl>
                                          <p:spTgt spid="3078"/>
                                        </p:tgtEl>
                                        <p:attrNameLst>
                                          <p:attrName>style.visibility</p:attrName>
                                        </p:attrNameLst>
                                      </p:cBhvr>
                                      <p:to>
                                        <p:strVal val="visible"/>
                                      </p:to>
                                    </p:set>
                                    <p:animEffect transition="in" filter="fade">
                                      <p:cBhvr>
                                        <p:cTn id="46" dur="250"/>
                                        <p:tgtEl>
                                          <p:spTgt spid="307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
                                        </p:tgtEl>
                                      </p:cBhvr>
                                    </p:animEffect>
                                    <p:set>
                                      <p:cBhvr>
                                        <p:cTn id="51" dur="1" fill="hold">
                                          <p:stCondLst>
                                            <p:cond delay="499"/>
                                          </p:stCondLst>
                                        </p:cTn>
                                        <p:tgtEl>
                                          <p:spTgt spid="13"/>
                                        </p:tgtEl>
                                        <p:attrNameLst>
                                          <p:attrName>style.visibility</p:attrName>
                                        </p:attrNameLst>
                                      </p:cBhvr>
                                      <p:to>
                                        <p:strVal val="hidden"/>
                                      </p:to>
                                    </p:set>
                                  </p:childTnLst>
                                </p:cTn>
                              </p:par>
                              <p:par>
                                <p:cTn id="52" presetID="9" presetClass="exit" presetSubtype="0" fill="hold" nodeType="withEffect">
                                  <p:stCondLst>
                                    <p:cond delay="0"/>
                                  </p:stCondLst>
                                  <p:childTnLst>
                                    <p:animEffect transition="out" filter="dissolve">
                                      <p:cBhvr>
                                        <p:cTn id="53" dur="500"/>
                                        <p:tgtEl>
                                          <p:spTgt spid="3078"/>
                                        </p:tgtEl>
                                      </p:cBhvr>
                                    </p:animEffect>
                                    <p:set>
                                      <p:cBhvr>
                                        <p:cTn id="54" dur="1" fill="hold">
                                          <p:stCondLst>
                                            <p:cond delay="499"/>
                                          </p:stCondLst>
                                        </p:cTn>
                                        <p:tgtEl>
                                          <p:spTgt spid="307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2" grpId="0"/>
      <p:bldP spid="12" grpId="1"/>
      <p:bldP spid="13" grpId="0"/>
      <p:bldP spid="13"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60B75-789C-9DDE-D3EE-D6BD94DA6E0C}"/>
              </a:ext>
            </a:extLst>
          </p:cNvPr>
          <p:cNvSpPr>
            <a:spLocks noGrp="1"/>
          </p:cNvSpPr>
          <p:nvPr>
            <p:ph type="title" idx="3"/>
          </p:nvPr>
        </p:nvSpPr>
        <p:spPr>
          <a:xfrm>
            <a:off x="720000" y="141110"/>
            <a:ext cx="7704000" cy="592200"/>
          </a:xfrm>
        </p:spPr>
        <p:txBody>
          <a:bodyPr/>
          <a:lstStyle/>
          <a:p>
            <a:r>
              <a:rPr lang="en-ID" sz="1800" dirty="0">
                <a:solidFill>
                  <a:srgbClr val="0070C0"/>
                </a:solidFill>
                <a:hlinkClick r:id="rId2">
                  <a:extLst>
                    <a:ext uri="{A12FA001-AC4F-418D-AE19-62706E023703}">
                      <ahyp:hlinkClr xmlns:ahyp="http://schemas.microsoft.com/office/drawing/2018/hyperlinkcolor" val="tx"/>
                    </a:ext>
                  </a:extLst>
                </a:hlinkClick>
              </a:rPr>
              <a:t>https://www.dcode.fr/rsa-cipher</a:t>
            </a:r>
            <a:r>
              <a:rPr lang="en-ID" sz="1800" dirty="0">
                <a:solidFill>
                  <a:srgbClr val="0070C0"/>
                </a:solidFill>
              </a:rPr>
              <a:t> </a:t>
            </a:r>
          </a:p>
        </p:txBody>
      </p:sp>
      <p:pic>
        <p:nvPicPr>
          <p:cNvPr id="4098" name="Picture 2">
            <a:extLst>
              <a:ext uri="{FF2B5EF4-FFF2-40B4-BE49-F238E27FC236}">
                <a16:creationId xmlns:a16="http://schemas.microsoft.com/office/drawing/2014/main" id="{1D3294AD-B200-DFB8-00B2-BDE4BF0C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09456"/>
            <a:ext cx="9144000" cy="16319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7DB724D-3852-6C3B-105E-AA0B6FA153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76403"/>
            <a:ext cx="9144000" cy="4725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6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250"/>
                                        <p:tgtEl>
                                          <p:spTgt spid="4"/>
                                        </p:tgtEl>
                                      </p:cBhvr>
                                    </p:animEffect>
                                  </p:childTnLst>
                                </p:cTn>
                              </p:par>
                              <p:par>
                                <p:cTn id="8" presetID="14" presetClass="entr" presetSubtype="10"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randombar(horizontal)">
                                      <p:cBhvr>
                                        <p:cTn id="10" dur="250"/>
                                        <p:tgtEl>
                                          <p:spTgt spid="4098"/>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xit" presetSubtype="4" fill="hold" grpId="1" nodeType="clickEffect">
                                  <p:stCondLst>
                                    <p:cond delay="0"/>
                                  </p:stCondLst>
                                  <p:childTnLst>
                                    <p:anim calcmode="lin" valueType="num">
                                      <p:cBhvr additive="base">
                                        <p:cTn id="14" dur="10"/>
                                        <p:tgtEl>
                                          <p:spTgt spid="4"/>
                                        </p:tgtEl>
                                        <p:attrNameLst>
                                          <p:attrName>ppt_y</p:attrName>
                                        </p:attrNameLst>
                                      </p:cBhvr>
                                      <p:tavLst>
                                        <p:tav tm="0">
                                          <p:val>
                                            <p:strVal val="#ppt_y"/>
                                          </p:val>
                                        </p:tav>
                                        <p:tav tm="100000">
                                          <p:val>
                                            <p:strVal val="#ppt_y+#ppt_h*1.125000"/>
                                          </p:val>
                                        </p:tav>
                                      </p:tavLst>
                                    </p:anim>
                                    <p:animEffect transition="out" filter="wipe(down)">
                                      <p:cBhvr>
                                        <p:cTn id="15" dur="10"/>
                                        <p:tgtEl>
                                          <p:spTgt spid="4"/>
                                        </p:tgtEl>
                                      </p:cBhvr>
                                    </p:animEffect>
                                    <p:set>
                                      <p:cBhvr>
                                        <p:cTn id="16" dur="1" fill="hold">
                                          <p:stCondLst>
                                            <p:cond delay="9"/>
                                          </p:stCondLst>
                                        </p:cTn>
                                        <p:tgtEl>
                                          <p:spTgt spid="4"/>
                                        </p:tgtEl>
                                        <p:attrNameLst>
                                          <p:attrName>style.visibility</p:attrName>
                                        </p:attrNameLst>
                                      </p:cBhvr>
                                      <p:to>
                                        <p:strVal val="hidden"/>
                                      </p:to>
                                    </p:set>
                                  </p:childTnLst>
                                </p:cTn>
                              </p:par>
                              <p:par>
                                <p:cTn id="17" presetID="12" presetClass="exit" presetSubtype="4" fill="hold" nodeType="withEffect">
                                  <p:stCondLst>
                                    <p:cond delay="0"/>
                                  </p:stCondLst>
                                  <p:childTnLst>
                                    <p:anim calcmode="lin" valueType="num">
                                      <p:cBhvr additive="base">
                                        <p:cTn id="18" dur="10"/>
                                        <p:tgtEl>
                                          <p:spTgt spid="4098"/>
                                        </p:tgtEl>
                                        <p:attrNameLst>
                                          <p:attrName>ppt_y</p:attrName>
                                        </p:attrNameLst>
                                      </p:cBhvr>
                                      <p:tavLst>
                                        <p:tav tm="0">
                                          <p:val>
                                            <p:strVal val="#ppt_y"/>
                                          </p:val>
                                        </p:tav>
                                        <p:tav tm="100000">
                                          <p:val>
                                            <p:strVal val="#ppt_y+#ppt_h*1.125000"/>
                                          </p:val>
                                        </p:tav>
                                      </p:tavLst>
                                    </p:anim>
                                    <p:animEffect transition="out" filter="wipe(down)">
                                      <p:cBhvr>
                                        <p:cTn id="19" dur="10"/>
                                        <p:tgtEl>
                                          <p:spTgt spid="4098"/>
                                        </p:tgtEl>
                                      </p:cBhvr>
                                    </p:animEffect>
                                    <p:set>
                                      <p:cBhvr>
                                        <p:cTn id="20" dur="1" fill="hold">
                                          <p:stCondLst>
                                            <p:cond delay="9"/>
                                          </p:stCondLst>
                                        </p:cTn>
                                        <p:tgtEl>
                                          <p:spTgt spid="409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4100"/>
                                        </p:tgtEl>
                                        <p:attrNameLst>
                                          <p:attrName>style.visibility</p:attrName>
                                        </p:attrNameLst>
                                      </p:cBhvr>
                                      <p:to>
                                        <p:strVal val="visible"/>
                                      </p:to>
                                    </p:set>
                                    <p:anim calcmode="lin" valueType="num">
                                      <p:cBhvr>
                                        <p:cTn id="25" dur="250" fill="hold"/>
                                        <p:tgtEl>
                                          <p:spTgt spid="4100"/>
                                        </p:tgtEl>
                                        <p:attrNameLst>
                                          <p:attrName>ppt_w</p:attrName>
                                        </p:attrNameLst>
                                      </p:cBhvr>
                                      <p:tavLst>
                                        <p:tav tm="0">
                                          <p:val>
                                            <p:fltVal val="0"/>
                                          </p:val>
                                        </p:tav>
                                        <p:tav tm="100000">
                                          <p:val>
                                            <p:strVal val="#ppt_w"/>
                                          </p:val>
                                        </p:tav>
                                      </p:tavLst>
                                    </p:anim>
                                    <p:anim calcmode="lin" valueType="num">
                                      <p:cBhvr>
                                        <p:cTn id="26" dur="250" fill="hold"/>
                                        <p:tgtEl>
                                          <p:spTgt spid="4100"/>
                                        </p:tgtEl>
                                        <p:attrNameLst>
                                          <p:attrName>ppt_h</p:attrName>
                                        </p:attrNameLst>
                                      </p:cBhvr>
                                      <p:tavLst>
                                        <p:tav tm="0">
                                          <p:val>
                                            <p:fltVal val="0"/>
                                          </p:val>
                                        </p:tav>
                                        <p:tav tm="100000">
                                          <p:val>
                                            <p:strVal val="#ppt_h"/>
                                          </p:val>
                                        </p:tav>
                                      </p:tavLst>
                                    </p:anim>
                                    <p:animEffect transition="in" filter="fade">
                                      <p:cBhvr>
                                        <p:cTn id="27" dur="25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2409" y="14171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pic>
        <p:nvPicPr>
          <p:cNvPr id="42" name="Google Shape;388;p48">
            <a:extLst>
              <a:ext uri="{FF2B5EF4-FFF2-40B4-BE49-F238E27FC236}">
                <a16:creationId xmlns:a16="http://schemas.microsoft.com/office/drawing/2014/main" id="{132BC10A-5B1F-985F-1DB1-091171FE2E3F}"/>
              </a:ext>
            </a:extLst>
          </p:cNvPr>
          <p:cNvPicPr preferRelativeResize="0"/>
          <p:nvPr/>
        </p:nvPicPr>
        <p:blipFill>
          <a:blip r:embed="rId3"/>
          <a:stretch>
            <a:fillRect/>
          </a:stretch>
        </p:blipFill>
        <p:spPr>
          <a:xfrm>
            <a:off x="5918200" y="1315163"/>
            <a:ext cx="3225800" cy="2816338"/>
          </a:xfrm>
          <a:prstGeom prst="rect">
            <a:avLst/>
          </a:prstGeom>
          <a:noFill/>
          <a:ln>
            <a:noFill/>
          </a:ln>
        </p:spPr>
      </p:pic>
      <p:sp>
        <p:nvSpPr>
          <p:cNvPr id="44" name="Google Shape;387;p48">
            <a:extLst>
              <a:ext uri="{FF2B5EF4-FFF2-40B4-BE49-F238E27FC236}">
                <a16:creationId xmlns:a16="http://schemas.microsoft.com/office/drawing/2014/main" id="{01424E81-4DAD-E1CC-662D-D37843836AD4}"/>
              </a:ext>
            </a:extLst>
          </p:cNvPr>
          <p:cNvSpPr txBox="1">
            <a:spLocks/>
          </p:cNvSpPr>
          <p:nvPr/>
        </p:nvSpPr>
        <p:spPr>
          <a:xfrm>
            <a:off x="16506" y="702914"/>
            <a:ext cx="6011333" cy="422780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228600" algn="ctr" rtl="0">
              <a:lnSpc>
                <a:spcPct val="100000"/>
              </a:lnSpc>
              <a:spcBef>
                <a:spcPts val="810"/>
              </a:spcBef>
              <a:spcAft>
                <a:spcPts val="0"/>
              </a:spcAft>
              <a:buClr>
                <a:schemeClr val="lt1"/>
              </a:buClr>
              <a:buSzPts val="4050"/>
              <a:buFont typeface="Arial" panose="020B0604020202020204"/>
              <a:buNone/>
              <a:defRPr sz="405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95EA2"/>
                </a:solidFill>
                <a:effectLst/>
                <a:uLnTx/>
                <a:uFillTx/>
                <a:latin typeface="Arial" panose="020B0604020202020204"/>
                <a:cs typeface="Arial" panose="020B0604020202020204"/>
                <a:sym typeface="Arial" panose="020B0604020202020204"/>
              </a:rPr>
              <a:t>Topic</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a:t>
            </a:r>
            <a:r>
              <a:rPr kumimoji="0" lang="en-US" sz="1800" b="1"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RSA </a:t>
            </a:r>
            <a:r>
              <a:rPr lang="en-US" sz="1800" b="1" dirty="0">
                <a:solidFill>
                  <a:srgbClr val="000000"/>
                </a:solidFill>
              </a:rPr>
              <a:t>&amp; ECC </a:t>
            </a:r>
            <a:r>
              <a:rPr kumimoji="0" lang="en-US" sz="1800" b="1"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CRYPTO ANALYSIS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95EA2"/>
                </a:solidFill>
                <a:effectLst/>
                <a:uLnTx/>
                <a:uFillTx/>
                <a:latin typeface="Arial" panose="020B0604020202020204"/>
                <a:cs typeface="Arial" panose="020B0604020202020204"/>
                <a:sym typeface="Arial" panose="020B0604020202020204"/>
              </a:rPr>
              <a:t>Scenario</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a:t>
            </a:r>
            <a:r>
              <a:rPr kumimoji="0" lang="en-US" sz="1800" b="0" i="0" u="none" strike="noStrike" kern="0" cap="none" spc="0" normalizeH="0" noProof="0" dirty="0">
                <a:ln>
                  <a:noFill/>
                </a:ln>
                <a:solidFill>
                  <a:srgbClr val="000000"/>
                </a:solidFill>
                <a:effectLst/>
                <a:uLnTx/>
                <a:uFillTx/>
                <a:latin typeface="Arial" panose="020B0604020202020204"/>
                <a:cs typeface="Arial" panose="020B0604020202020204"/>
                <a:sym typeface="Arial" panose="020B0604020202020204"/>
              </a:rPr>
              <a:t> Alice and Bob decide to use AES algorithm to encrypt message and use RSA to transfer the AES key. </a:t>
            </a:r>
            <a:r>
              <a:rPr lang="en-US" sz="1800" dirty="0">
                <a:solidFill>
                  <a:srgbClr val="000000"/>
                </a:solidFill>
              </a:rPr>
              <a:t>Bob generates RSA public and private key then sends the public one to Alice. Alice uses this key to encrypt the AES key and send it to Bob. Then Bob uses his private key to decrypt Alice’s cipher to get AES key.</a:t>
            </a:r>
            <a:endPar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r>
              <a:rPr lang="en-US" sz="1800" noProof="0" dirty="0">
                <a:solidFill>
                  <a:srgbClr val="000000"/>
                </a:solidFill>
              </a:rPr>
              <a:t>Unfortunately, Eve can use the RSA public key to decrypt cipher of Alice.</a:t>
            </a:r>
            <a:endPar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t>
            </a:r>
            <a:r>
              <a:rPr kumimoji="0" lang="en-US" sz="1800" b="1" i="0" u="none" strike="noStrike" kern="0" cap="none" spc="0" normalizeH="0" baseline="0" noProof="0" dirty="0">
                <a:ln>
                  <a:noFill/>
                </a:ln>
                <a:solidFill>
                  <a:srgbClr val="095EA2"/>
                </a:solidFill>
                <a:effectLst/>
                <a:uLnTx/>
                <a:uFillTx/>
                <a:latin typeface="Arial" panose="020B0604020202020204"/>
                <a:cs typeface="Arial" panose="020B0604020202020204"/>
                <a:sym typeface="Arial" panose="020B0604020202020204"/>
              </a:rPr>
              <a:t>Related parties</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Sender(Alice), Receiver (Bob),</a:t>
            </a:r>
            <a:r>
              <a:rPr kumimoji="0" lang="en-US" sz="1800" b="0" i="0" u="none" strike="noStrike" kern="0" cap="none" spc="0" normalizeH="0" noProof="0" dirty="0">
                <a:ln>
                  <a:noFill/>
                </a:ln>
                <a:solidFill>
                  <a:srgbClr val="000000"/>
                </a:solidFill>
                <a:effectLst/>
                <a:uLnTx/>
                <a:uFillTx/>
                <a:latin typeface="Arial" panose="020B0604020202020204"/>
                <a:cs typeface="Arial" panose="020B0604020202020204"/>
                <a:sym typeface="Arial" panose="020B0604020202020204"/>
              </a:rPr>
              <a:t> third party (storage)</a:t>
            </a:r>
            <a:r>
              <a:rPr kumimoji="0" lang="en-US" sz="1800" b="0" i="0" u="none" strike="noStrike" kern="0" cap="none" spc="0" normalizeH="0" baseline="0" noProof="0" dirty="0">
                <a:ln>
                  <a:noFill/>
                </a:ln>
                <a:solidFill>
                  <a:srgbClr val="000000"/>
                </a:solidFill>
                <a:effectLst/>
                <a:uLnTx/>
                <a:uFillTx/>
                <a:latin typeface="Arial" panose="020B0604020202020204"/>
                <a:cs typeface="Arial" panose="020B0604020202020204"/>
                <a:sym typeface="Arial" panose="020B0604020202020204"/>
              </a:rPr>
              <a:t> and Attacker(Eve);</a:t>
            </a:r>
          </a:p>
        </p:txBody>
      </p:sp>
      <p:sp>
        <p:nvSpPr>
          <p:cNvPr id="2" name="Rectangle 1">
            <a:extLst>
              <a:ext uri="{FF2B5EF4-FFF2-40B4-BE49-F238E27FC236}">
                <a16:creationId xmlns:a16="http://schemas.microsoft.com/office/drawing/2014/main" id="{226A22A4-13D9-AA01-7DE9-75A456874D3F}"/>
              </a:ext>
            </a:extLst>
          </p:cNvPr>
          <p:cNvSpPr/>
          <p:nvPr/>
        </p:nvSpPr>
        <p:spPr>
          <a:xfrm>
            <a:off x="5990095" y="1642820"/>
            <a:ext cx="426203" cy="325465"/>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D"/>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25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55DAE9F-076A-BE27-40CC-B0BFDB3AC1C7}"/>
              </a:ext>
            </a:extLst>
          </p:cNvPr>
          <p:cNvPicPr>
            <a:picLocks noChangeAspect="1"/>
          </p:cNvPicPr>
          <p:nvPr/>
        </p:nvPicPr>
        <p:blipFill>
          <a:blip r:embed="rId2"/>
          <a:stretch>
            <a:fillRect/>
          </a:stretch>
        </p:blipFill>
        <p:spPr>
          <a:xfrm>
            <a:off x="0" y="699563"/>
            <a:ext cx="9144000" cy="2227703"/>
          </a:xfrm>
          <a:prstGeom prst="rect">
            <a:avLst/>
          </a:prstGeom>
        </p:spPr>
      </p:pic>
      <p:sp>
        <p:nvSpPr>
          <p:cNvPr id="13" name="TextBox 12">
            <a:extLst>
              <a:ext uri="{FF2B5EF4-FFF2-40B4-BE49-F238E27FC236}">
                <a16:creationId xmlns:a16="http://schemas.microsoft.com/office/drawing/2014/main" id="{04E025C3-78A8-BE14-FD57-FECCC109CFFB}"/>
              </a:ext>
            </a:extLst>
          </p:cNvPr>
          <p:cNvSpPr txBox="1"/>
          <p:nvPr/>
        </p:nvSpPr>
        <p:spPr>
          <a:xfrm>
            <a:off x="2091193" y="135172"/>
            <a:ext cx="4961614" cy="369332"/>
          </a:xfrm>
          <a:prstGeom prst="rect">
            <a:avLst/>
          </a:prstGeom>
          <a:noFill/>
        </p:spPr>
        <p:txBody>
          <a:bodyPr wrap="square" rtlCol="0">
            <a:spAutoFit/>
          </a:bodyPr>
          <a:lstStyle/>
          <a:p>
            <a:pPr algn="ctr"/>
            <a:r>
              <a:rPr lang="en-ID" sz="1800" b="1" dirty="0">
                <a:solidFill>
                  <a:srgbClr val="0070C0"/>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https://pypi.org/project/primefac/</a:t>
            </a:r>
            <a:r>
              <a:rPr lang="en-ID" sz="1800" b="1" dirty="0">
                <a:solidFill>
                  <a:srgbClr val="0070C0"/>
                </a:solidFill>
                <a:latin typeface="Roboto" panose="02000000000000000000" pitchFamily="2" charset="0"/>
                <a:ea typeface="Roboto" panose="02000000000000000000" pitchFamily="2" charset="0"/>
              </a:rPr>
              <a:t> </a:t>
            </a:r>
          </a:p>
        </p:txBody>
      </p:sp>
      <p:pic>
        <p:nvPicPr>
          <p:cNvPr id="14" name="Picture 13">
            <a:extLst>
              <a:ext uri="{FF2B5EF4-FFF2-40B4-BE49-F238E27FC236}">
                <a16:creationId xmlns:a16="http://schemas.microsoft.com/office/drawing/2014/main" id="{CE7E99A8-AFE4-3777-5BE3-3AAA6B3DCA68}"/>
              </a:ext>
            </a:extLst>
          </p:cNvPr>
          <p:cNvPicPr>
            <a:picLocks noChangeAspect="1"/>
          </p:cNvPicPr>
          <p:nvPr/>
        </p:nvPicPr>
        <p:blipFill>
          <a:blip r:embed="rId4"/>
          <a:stretch>
            <a:fillRect/>
          </a:stretch>
        </p:blipFill>
        <p:spPr>
          <a:xfrm>
            <a:off x="0" y="3330085"/>
            <a:ext cx="9144000" cy="661988"/>
          </a:xfrm>
          <a:prstGeom prst="rect">
            <a:avLst/>
          </a:prstGeom>
        </p:spPr>
      </p:pic>
    </p:spTree>
    <p:extLst>
      <p:ext uri="{BB962C8B-B14F-4D97-AF65-F5344CB8AC3E}">
        <p14:creationId xmlns:p14="http://schemas.microsoft.com/office/powerpoint/2010/main" val="762754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250"/>
                                        <p:tgtEl>
                                          <p:spTgt spid="13"/>
                                        </p:tgtEl>
                                      </p:cBhvr>
                                    </p:animEffect>
                                  </p:childTnLst>
                                </p:cTn>
                              </p:par>
                              <p:par>
                                <p:cTn id="8" presetID="14"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25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arn(inVertical)">
                                      <p:cBhvr>
                                        <p:cTn id="15"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38A31B7-CD77-7C86-6E22-B81F19E0326E}"/>
              </a:ext>
            </a:extLst>
          </p:cNvPr>
          <p:cNvPicPr>
            <a:picLocks noChangeAspect="1"/>
          </p:cNvPicPr>
          <p:nvPr/>
        </p:nvPicPr>
        <p:blipFill>
          <a:blip r:embed="rId2"/>
          <a:stretch>
            <a:fillRect/>
          </a:stretch>
        </p:blipFill>
        <p:spPr>
          <a:xfrm>
            <a:off x="304430" y="665482"/>
            <a:ext cx="8535140" cy="2476715"/>
          </a:xfrm>
          <a:prstGeom prst="rect">
            <a:avLst/>
          </a:prstGeom>
        </p:spPr>
      </p:pic>
      <p:sp>
        <p:nvSpPr>
          <p:cNvPr id="13" name="TextBox 12">
            <a:extLst>
              <a:ext uri="{FF2B5EF4-FFF2-40B4-BE49-F238E27FC236}">
                <a16:creationId xmlns:a16="http://schemas.microsoft.com/office/drawing/2014/main" id="{54A825C9-0130-511E-E90F-60EF01112610}"/>
              </a:ext>
            </a:extLst>
          </p:cNvPr>
          <p:cNvSpPr txBox="1"/>
          <p:nvPr/>
        </p:nvSpPr>
        <p:spPr>
          <a:xfrm>
            <a:off x="2198536" y="151075"/>
            <a:ext cx="4746928" cy="369332"/>
          </a:xfrm>
          <a:prstGeom prst="rect">
            <a:avLst/>
          </a:prstGeom>
          <a:noFill/>
        </p:spPr>
        <p:txBody>
          <a:bodyPr wrap="square" rtlCol="0">
            <a:spAutoFit/>
          </a:bodyPr>
          <a:lstStyle/>
          <a:p>
            <a:pPr algn="ctr"/>
            <a:r>
              <a:rPr lang="en-ID" sz="1800" b="1" dirty="0">
                <a:solidFill>
                  <a:srgbClr val="0070C0"/>
                </a:solidFill>
                <a:hlinkClick r:id="rId3">
                  <a:extLst>
                    <a:ext uri="{A12FA001-AC4F-418D-AE19-62706E023703}">
                      <ahyp:hlinkClr xmlns:ahyp="http://schemas.microsoft.com/office/drawing/2018/hyperlinkcolor" val="tx"/>
                    </a:ext>
                  </a:extLst>
                </a:hlinkClick>
              </a:rPr>
              <a:t>https://github.com/Ganapati/RsaCtfTool</a:t>
            </a:r>
            <a:r>
              <a:rPr lang="en-ID" sz="1800" b="1" dirty="0">
                <a:solidFill>
                  <a:srgbClr val="0070C0"/>
                </a:solidFill>
              </a:rPr>
              <a:t> </a:t>
            </a:r>
          </a:p>
        </p:txBody>
      </p:sp>
      <p:sp>
        <p:nvSpPr>
          <p:cNvPr id="14" name="TextBox 13">
            <a:extLst>
              <a:ext uri="{FF2B5EF4-FFF2-40B4-BE49-F238E27FC236}">
                <a16:creationId xmlns:a16="http://schemas.microsoft.com/office/drawing/2014/main" id="{6C00415A-4AEB-CB20-5C77-3FB3D5EC3DA9}"/>
              </a:ext>
            </a:extLst>
          </p:cNvPr>
          <p:cNvSpPr txBox="1"/>
          <p:nvPr/>
        </p:nvSpPr>
        <p:spPr>
          <a:xfrm>
            <a:off x="0" y="29782"/>
            <a:ext cx="2806810" cy="369332"/>
          </a:xfrm>
          <a:prstGeom prst="rect">
            <a:avLst/>
          </a:prstGeom>
          <a:noFill/>
        </p:spPr>
        <p:txBody>
          <a:bodyPr wrap="square" rtlCol="0">
            <a:spAutoFit/>
          </a:bodyPr>
          <a:lstStyle/>
          <a:p>
            <a:r>
              <a:rPr lang="en-US" sz="1800" dirty="0">
                <a:latin typeface="Roboto" panose="02000000000000000000" pitchFamily="2" charset="0"/>
                <a:ea typeface="Roboto" panose="02000000000000000000" pitchFamily="2" charset="0"/>
              </a:rPr>
              <a:t>Supported attack types:</a:t>
            </a:r>
          </a:p>
        </p:txBody>
      </p:sp>
      <p:sp>
        <p:nvSpPr>
          <p:cNvPr id="18" name="TextBox 17">
            <a:extLst>
              <a:ext uri="{FF2B5EF4-FFF2-40B4-BE49-F238E27FC236}">
                <a16:creationId xmlns:a16="http://schemas.microsoft.com/office/drawing/2014/main" id="{F06FE293-3122-B5FC-3080-56F471E9DE57}"/>
              </a:ext>
            </a:extLst>
          </p:cNvPr>
          <p:cNvSpPr txBox="1"/>
          <p:nvPr/>
        </p:nvSpPr>
        <p:spPr>
          <a:xfrm>
            <a:off x="1900362" y="985962"/>
            <a:ext cx="184731" cy="307777"/>
          </a:xfrm>
          <a:prstGeom prst="rect">
            <a:avLst/>
          </a:prstGeom>
          <a:noFill/>
        </p:spPr>
        <p:txBody>
          <a:bodyPr wrap="none" rtlCol="0">
            <a:spAutoFit/>
          </a:bodyPr>
          <a:lstStyle/>
          <a:p>
            <a:endParaRPr lang="en-ID" dirty="0"/>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19F969F-C04A-248A-F004-B9D6E1FD3628}"/>
                  </a:ext>
                </a:extLst>
              </p:cNvPr>
              <p:cNvSpPr txBox="1"/>
              <p:nvPr/>
            </p:nvSpPr>
            <p:spPr>
              <a:xfrm>
                <a:off x="453228" y="741762"/>
                <a:ext cx="4245994" cy="3732432"/>
              </a:xfrm>
              <a:prstGeom prst="rect">
                <a:avLst/>
              </a:prstGeom>
              <a:noFill/>
            </p:spPr>
            <p:txBody>
              <a:bodyPr wrap="square" rtlCol="0">
                <a:spAutoFit/>
              </a:bodyPr>
              <a:lstStyle/>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Weak public key factorization</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Wiener's attack</a:t>
                </a: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Hastad's</a:t>
                </a:r>
                <a:r>
                  <a:rPr lang="en-ID" sz="1300" b="0" i="0" dirty="0">
                    <a:solidFill>
                      <a:srgbClr val="24292F"/>
                    </a:solidFill>
                    <a:effectLst/>
                    <a:latin typeface="Roboto" panose="02000000000000000000" pitchFamily="2" charset="0"/>
                    <a:ea typeface="Roboto" panose="02000000000000000000" pitchFamily="2" charset="0"/>
                  </a:rPr>
                  <a:t> attack (Small public exponent attack)</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Small q (q &lt; 100,000)</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Common factor between ciphertext and modulus attack</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Fermat's factorisation for close p and q</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Gimmicky Primes method</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Past CTF Primes method</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Non RSA key in the form </a:t>
                </a:r>
                <a14:m>
                  <m:oMath xmlns:m="http://schemas.openxmlformats.org/officeDocument/2006/math">
                    <m:sSup>
                      <m:sSupPr>
                        <m:ctrlPr>
                          <a:rPr lang="en-ID" sz="1300" b="0" i="1" dirty="0" smtClean="0">
                            <a:solidFill>
                              <a:srgbClr val="24292F"/>
                            </a:solidFill>
                            <a:effectLst/>
                            <a:latin typeface="Cambria Math" panose="02040503050406030204" pitchFamily="18" charset="0"/>
                            <a:ea typeface="Roboto" panose="02000000000000000000" pitchFamily="2" charset="0"/>
                          </a:rPr>
                        </m:ctrlPr>
                      </m:sSupPr>
                      <m:e>
                        <m:r>
                          <a:rPr lang="en-US" sz="1300" b="0" i="1" dirty="0" smtClean="0">
                            <a:solidFill>
                              <a:srgbClr val="24292F"/>
                            </a:solidFill>
                            <a:effectLst/>
                            <a:latin typeface="Cambria Math" panose="02040503050406030204" pitchFamily="18" charset="0"/>
                            <a:ea typeface="Roboto" panose="02000000000000000000" pitchFamily="2" charset="0"/>
                          </a:rPr>
                          <m:t>𝑏</m:t>
                        </m:r>
                      </m:e>
                      <m:sup>
                        <m:r>
                          <a:rPr lang="en-US" sz="1300" b="0" i="1" dirty="0" smtClean="0">
                            <a:solidFill>
                              <a:srgbClr val="24292F"/>
                            </a:solidFill>
                            <a:effectLst/>
                            <a:latin typeface="Cambria Math" panose="02040503050406030204" pitchFamily="18" charset="0"/>
                            <a:ea typeface="Roboto" panose="02000000000000000000" pitchFamily="2" charset="0"/>
                          </a:rPr>
                          <m:t>𝑥</m:t>
                        </m:r>
                      </m:sup>
                    </m:sSup>
                  </m:oMath>
                </a14:m>
                <a:r>
                  <a:rPr lang="en-ID" sz="1300" b="0" i="0" dirty="0">
                    <a:solidFill>
                      <a:srgbClr val="24292F"/>
                    </a:solidFill>
                    <a:effectLst/>
                    <a:latin typeface="Roboto" panose="02000000000000000000" pitchFamily="2" charset="0"/>
                    <a:ea typeface="Roboto" panose="02000000000000000000" pitchFamily="2" charset="0"/>
                  </a:rPr>
                  <a:t>, where b is prime</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Self-Initializing Quadratic Sieve (SIQS) using </a:t>
                </a:r>
                <a:r>
                  <a:rPr lang="en-ID" sz="1300" b="0" i="0" dirty="0" err="1">
                    <a:solidFill>
                      <a:srgbClr val="24292F"/>
                    </a:solidFill>
                    <a:effectLst/>
                    <a:latin typeface="Roboto" panose="02000000000000000000" pitchFamily="2" charset="0"/>
                    <a:ea typeface="Roboto" panose="02000000000000000000" pitchFamily="2" charset="0"/>
                  </a:rPr>
                  <a:t>Yafu</a:t>
                </a:r>
                <a:endParaRPr lang="en-ID" sz="1300" b="0" i="0" dirty="0">
                  <a:solidFill>
                    <a:srgbClr val="24292F"/>
                  </a:solidFill>
                  <a:effectLst/>
                  <a:latin typeface="Roboto" panose="02000000000000000000" pitchFamily="2" charset="0"/>
                  <a:ea typeface="Roboto" panose="02000000000000000000" pitchFamily="2" charset="0"/>
                </a:endParaRP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Common factor attacks across multiple keys</a:t>
                </a:r>
              </a:p>
            </p:txBody>
          </p:sp>
        </mc:Choice>
        <mc:Fallback xmlns="">
          <p:sp>
            <p:nvSpPr>
              <p:cNvPr id="10" name="TextBox 9">
                <a:extLst>
                  <a:ext uri="{FF2B5EF4-FFF2-40B4-BE49-F238E27FC236}">
                    <a16:creationId xmlns:a16="http://schemas.microsoft.com/office/drawing/2014/main" id="{B19F969F-C04A-248A-F004-B9D6E1FD3628}"/>
                  </a:ext>
                </a:extLst>
              </p:cNvPr>
              <p:cNvSpPr txBox="1">
                <a:spLocks noRot="1" noChangeAspect="1" noMove="1" noResize="1" noEditPoints="1" noAdjustHandles="1" noChangeArrowheads="1" noChangeShapeType="1" noTextEdit="1"/>
              </p:cNvSpPr>
              <p:nvPr/>
            </p:nvSpPr>
            <p:spPr>
              <a:xfrm>
                <a:off x="453228" y="741762"/>
                <a:ext cx="4245994" cy="3732432"/>
              </a:xfrm>
              <a:prstGeom prst="rect">
                <a:avLst/>
              </a:prstGeom>
              <a:blipFill>
                <a:blip r:embed="rId4"/>
                <a:stretch>
                  <a:fillRect l="-143"/>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A0BBCCF-9409-89AA-BD0F-0FBAC60561CB}"/>
                  </a:ext>
                </a:extLst>
              </p:cNvPr>
              <p:cNvSpPr txBox="1"/>
              <p:nvPr/>
            </p:nvSpPr>
            <p:spPr>
              <a:xfrm>
                <a:off x="4572000" y="741762"/>
                <a:ext cx="4444778" cy="3810787"/>
              </a:xfrm>
              <a:prstGeom prst="rect">
                <a:avLst/>
              </a:prstGeom>
              <a:noFill/>
            </p:spPr>
            <p:txBody>
              <a:bodyPr wrap="square" rtlCol="0">
                <a:spAutoFit/>
              </a:bodyPr>
              <a:lstStyle/>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Small fractions method when </a:t>
                </a:r>
                <a14:m>
                  <m:oMath xmlns:m="http://schemas.openxmlformats.org/officeDocument/2006/math">
                    <m:f>
                      <m:fPr>
                        <m:ctrlPr>
                          <a:rPr lang="en-ID" sz="1300" b="0" i="1" dirty="0" smtClean="0">
                            <a:solidFill>
                              <a:srgbClr val="24292F"/>
                            </a:solidFill>
                            <a:effectLst/>
                            <a:latin typeface="Cambria Math" panose="02040503050406030204" pitchFamily="18" charset="0"/>
                            <a:ea typeface="Roboto" panose="02000000000000000000" pitchFamily="2" charset="0"/>
                          </a:rPr>
                        </m:ctrlPr>
                      </m:fPr>
                      <m:num>
                        <m:r>
                          <a:rPr lang="en-US" sz="1300" b="0" i="1" dirty="0" smtClean="0">
                            <a:solidFill>
                              <a:srgbClr val="24292F"/>
                            </a:solidFill>
                            <a:effectLst/>
                            <a:latin typeface="Cambria Math" panose="02040503050406030204" pitchFamily="18" charset="0"/>
                            <a:ea typeface="Roboto" panose="02000000000000000000" pitchFamily="2" charset="0"/>
                          </a:rPr>
                          <m:t>𝑝</m:t>
                        </m:r>
                      </m:num>
                      <m:den>
                        <m:r>
                          <a:rPr lang="en-US" sz="1300" b="0" i="1" dirty="0" smtClean="0">
                            <a:solidFill>
                              <a:srgbClr val="24292F"/>
                            </a:solidFill>
                            <a:effectLst/>
                            <a:latin typeface="Cambria Math" panose="02040503050406030204" pitchFamily="18" charset="0"/>
                            <a:ea typeface="Roboto" panose="02000000000000000000" pitchFamily="2" charset="0"/>
                          </a:rPr>
                          <m:t>𝑞</m:t>
                        </m:r>
                      </m:den>
                    </m:f>
                  </m:oMath>
                </a14:m>
                <a:r>
                  <a:rPr lang="en-ID" sz="1300" b="0" i="0" dirty="0">
                    <a:solidFill>
                      <a:srgbClr val="24292F"/>
                    </a:solidFill>
                    <a:effectLst/>
                    <a:latin typeface="Roboto" panose="02000000000000000000" pitchFamily="2" charset="0"/>
                    <a:ea typeface="Roboto" panose="02000000000000000000" pitchFamily="2" charset="0"/>
                  </a:rPr>
                  <a:t> is close to a small fraction</a:t>
                </a: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Boneh</a:t>
                </a:r>
                <a:r>
                  <a:rPr lang="en-ID" sz="1300" b="0" i="0" dirty="0">
                    <a:solidFill>
                      <a:srgbClr val="24292F"/>
                    </a:solidFill>
                    <a:effectLst/>
                    <a:latin typeface="Roboto" panose="02000000000000000000" pitchFamily="2" charset="0"/>
                    <a:ea typeface="Roboto" panose="02000000000000000000" pitchFamily="2" charset="0"/>
                  </a:rPr>
                  <a:t> Durfee Method when the private exponent d is too small compared to the modulus (</a:t>
                </a:r>
                <a:r>
                  <a:rPr lang="en-ID" sz="1300" b="0" i="0" dirty="0" err="1">
                    <a:solidFill>
                      <a:srgbClr val="24292F"/>
                    </a:solidFill>
                    <a:effectLst/>
                    <a:latin typeface="Roboto" panose="02000000000000000000" pitchFamily="2" charset="0"/>
                    <a:ea typeface="Roboto" panose="02000000000000000000" pitchFamily="2" charset="0"/>
                  </a:rPr>
                  <a:t>i.e</a:t>
                </a:r>
                <a:r>
                  <a:rPr lang="en-ID" sz="1300" b="0" i="0" dirty="0">
                    <a:solidFill>
                      <a:srgbClr val="24292F"/>
                    </a:solidFill>
                    <a:effectLst/>
                    <a:latin typeface="Roboto" panose="02000000000000000000" pitchFamily="2" charset="0"/>
                    <a:ea typeface="Roboto" panose="02000000000000000000" pitchFamily="2" charset="0"/>
                  </a:rPr>
                  <a:t> d &lt; </a:t>
                </a:r>
                <a14:m>
                  <m:oMath xmlns:m="http://schemas.openxmlformats.org/officeDocument/2006/math">
                    <m:sSup>
                      <m:sSupPr>
                        <m:ctrlPr>
                          <a:rPr lang="en-ID" sz="1300" b="0" i="1" dirty="0" smtClean="0">
                            <a:solidFill>
                              <a:srgbClr val="24292F"/>
                            </a:solidFill>
                            <a:effectLst/>
                            <a:latin typeface="Cambria Math" panose="02040503050406030204" pitchFamily="18" charset="0"/>
                            <a:ea typeface="Roboto" panose="02000000000000000000" pitchFamily="2" charset="0"/>
                          </a:rPr>
                        </m:ctrlPr>
                      </m:sSupPr>
                      <m:e>
                        <m:r>
                          <a:rPr lang="en-US" sz="1300" b="0" i="1" dirty="0" smtClean="0">
                            <a:solidFill>
                              <a:srgbClr val="24292F"/>
                            </a:solidFill>
                            <a:effectLst/>
                            <a:latin typeface="Cambria Math" panose="02040503050406030204" pitchFamily="18" charset="0"/>
                            <a:ea typeface="Roboto" panose="02000000000000000000" pitchFamily="2" charset="0"/>
                          </a:rPr>
                          <m:t>𝑛</m:t>
                        </m:r>
                      </m:e>
                      <m:sup>
                        <m:r>
                          <a:rPr lang="en-US" sz="1300" b="0" i="1" dirty="0" smtClean="0">
                            <a:solidFill>
                              <a:srgbClr val="24292F"/>
                            </a:solidFill>
                            <a:effectLst/>
                            <a:latin typeface="Cambria Math" panose="02040503050406030204" pitchFamily="18" charset="0"/>
                            <a:ea typeface="Roboto" panose="02000000000000000000" pitchFamily="2" charset="0"/>
                          </a:rPr>
                          <m:t>0</m:t>
                        </m:r>
                        <m:r>
                          <a:rPr lang="en-US" sz="1300" b="0" i="1" dirty="0" smtClean="0">
                            <a:solidFill>
                              <a:srgbClr val="24292F"/>
                            </a:solidFill>
                            <a:effectLst/>
                            <a:latin typeface="Cambria Math" panose="02040503050406030204" pitchFamily="18" charset="0"/>
                            <a:ea typeface="Roboto" panose="02000000000000000000" pitchFamily="2" charset="0"/>
                          </a:rPr>
                          <m:t>,</m:t>
                        </m:r>
                        <m:r>
                          <a:rPr lang="en-US" sz="1300" b="0" i="1" dirty="0" smtClean="0">
                            <a:solidFill>
                              <a:srgbClr val="24292F"/>
                            </a:solidFill>
                            <a:effectLst/>
                            <a:latin typeface="Cambria Math" panose="02040503050406030204" pitchFamily="18" charset="0"/>
                            <a:ea typeface="Roboto" panose="02000000000000000000" pitchFamily="2" charset="0"/>
                          </a:rPr>
                          <m:t>292</m:t>
                        </m:r>
                      </m:sup>
                    </m:sSup>
                  </m:oMath>
                </a14:m>
                <a:r>
                  <a:rPr lang="en-ID" sz="1300" b="0" i="0" dirty="0">
                    <a:solidFill>
                      <a:srgbClr val="24292F"/>
                    </a:solidFill>
                    <a:effectLst/>
                    <a:latin typeface="Roboto" panose="02000000000000000000" pitchFamily="2" charset="0"/>
                    <a:ea typeface="Roboto" panose="02000000000000000000" pitchFamily="2" charset="0"/>
                  </a:rPr>
                  <a:t>)</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Elliptic Curve Method</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Pollards p-1 for relatively smooth numbers</a:t>
                </a: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Mersenne primes factorization</a:t>
                </a: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Factordb</a:t>
                </a:r>
                <a:endParaRPr lang="en-ID" sz="1300" b="0" i="0" dirty="0">
                  <a:solidFill>
                    <a:srgbClr val="24292F"/>
                  </a:solidFill>
                  <a:effectLst/>
                  <a:latin typeface="Roboto" panose="02000000000000000000" pitchFamily="2" charset="0"/>
                  <a:ea typeface="Roboto" panose="02000000000000000000" pitchFamily="2" charset="0"/>
                </a:endParaRP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Londahl</a:t>
                </a:r>
                <a:endParaRPr lang="en-ID" sz="1300" b="0" i="0" dirty="0">
                  <a:solidFill>
                    <a:srgbClr val="24292F"/>
                  </a:solidFill>
                  <a:effectLst/>
                  <a:latin typeface="Roboto" panose="02000000000000000000" pitchFamily="2" charset="0"/>
                  <a:ea typeface="Roboto" panose="02000000000000000000" pitchFamily="2" charset="0"/>
                </a:endParaRP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Noveltyprimes</a:t>
                </a:r>
                <a:endParaRPr lang="en-ID" sz="1300" b="0" i="0" dirty="0">
                  <a:solidFill>
                    <a:srgbClr val="24292F"/>
                  </a:solidFill>
                  <a:effectLst/>
                  <a:latin typeface="Roboto" panose="02000000000000000000" pitchFamily="2" charset="0"/>
                  <a:ea typeface="Roboto" panose="02000000000000000000" pitchFamily="2" charset="0"/>
                </a:endParaRPr>
              </a:p>
              <a:p>
                <a:pPr indent="87313" algn="l">
                  <a:lnSpc>
                    <a:spcPct val="150000"/>
                  </a:lnSpc>
                  <a:buFont typeface="Arial" panose="020B0604020202020204" pitchFamily="34" charset="0"/>
                  <a:buChar char="•"/>
                </a:pPr>
                <a:r>
                  <a:rPr lang="en-ID" sz="1300" b="0" i="0" dirty="0">
                    <a:solidFill>
                      <a:srgbClr val="24292F"/>
                    </a:solidFill>
                    <a:effectLst/>
                    <a:latin typeface="Roboto" panose="02000000000000000000" pitchFamily="2" charset="0"/>
                    <a:ea typeface="Roboto" panose="02000000000000000000" pitchFamily="2" charset="0"/>
                  </a:rPr>
                  <a:t>Partial q</a:t>
                </a:r>
              </a:p>
              <a:p>
                <a:pPr indent="87313" algn="l">
                  <a:lnSpc>
                    <a:spcPct val="150000"/>
                  </a:lnSpc>
                  <a:buFont typeface="Arial" panose="020B0604020202020204" pitchFamily="34" charset="0"/>
                  <a:buChar char="•"/>
                </a:pPr>
                <a:r>
                  <a:rPr lang="en-ID" sz="1300" b="0" i="0" dirty="0" err="1">
                    <a:solidFill>
                      <a:srgbClr val="24292F"/>
                    </a:solidFill>
                    <a:effectLst/>
                    <a:latin typeface="Roboto" panose="02000000000000000000" pitchFamily="2" charset="0"/>
                    <a:ea typeface="Roboto" panose="02000000000000000000" pitchFamily="2" charset="0"/>
                  </a:rPr>
                  <a:t>Primefac</a:t>
                </a:r>
                <a:endParaRPr lang="en-ID" sz="1300" b="0" i="0" dirty="0">
                  <a:solidFill>
                    <a:srgbClr val="24292F"/>
                  </a:solidFill>
                  <a:effectLst/>
                  <a:latin typeface="Roboto" panose="02000000000000000000" pitchFamily="2" charset="0"/>
                  <a:ea typeface="Roboto" panose="02000000000000000000" pitchFamily="2" charset="0"/>
                </a:endParaRPr>
              </a:p>
            </p:txBody>
          </p:sp>
        </mc:Choice>
        <mc:Fallback xmlns="">
          <p:sp>
            <p:nvSpPr>
              <p:cNvPr id="11" name="TextBox 10">
                <a:extLst>
                  <a:ext uri="{FF2B5EF4-FFF2-40B4-BE49-F238E27FC236}">
                    <a16:creationId xmlns:a16="http://schemas.microsoft.com/office/drawing/2014/main" id="{2A0BBCCF-9409-89AA-BD0F-0FBAC60561CB}"/>
                  </a:ext>
                </a:extLst>
              </p:cNvPr>
              <p:cNvSpPr txBox="1">
                <a:spLocks noRot="1" noChangeAspect="1" noMove="1" noResize="1" noEditPoints="1" noAdjustHandles="1" noChangeArrowheads="1" noChangeShapeType="1" noTextEdit="1"/>
              </p:cNvSpPr>
              <p:nvPr/>
            </p:nvSpPr>
            <p:spPr>
              <a:xfrm>
                <a:off x="4572000" y="741762"/>
                <a:ext cx="4444778" cy="3810787"/>
              </a:xfrm>
              <a:prstGeom prst="rect">
                <a:avLst/>
              </a:prstGeom>
              <a:blipFill>
                <a:blip r:embed="rId5"/>
                <a:stretch>
                  <a:fillRect l="-137" r="-412" b="-160"/>
                </a:stretch>
              </a:blipFill>
            </p:spPr>
            <p:txBody>
              <a:bodyPr/>
              <a:lstStyle/>
              <a:p>
                <a:r>
                  <a:rPr lang="en-ID">
                    <a:noFill/>
                  </a:rPr>
                  <a:t> </a:t>
                </a:r>
              </a:p>
            </p:txBody>
          </p:sp>
        </mc:Fallback>
      </mc:AlternateContent>
      <p:sp>
        <p:nvSpPr>
          <p:cNvPr id="16" name="TextBox 15">
            <a:extLst>
              <a:ext uri="{FF2B5EF4-FFF2-40B4-BE49-F238E27FC236}">
                <a16:creationId xmlns:a16="http://schemas.microsoft.com/office/drawing/2014/main" id="{5217E03C-18BC-14BF-89C7-09632872B000}"/>
              </a:ext>
            </a:extLst>
          </p:cNvPr>
          <p:cNvSpPr txBox="1"/>
          <p:nvPr/>
        </p:nvSpPr>
        <p:spPr>
          <a:xfrm>
            <a:off x="564547" y="741762"/>
            <a:ext cx="4245994" cy="3744615"/>
          </a:xfrm>
          <a:prstGeom prst="rect">
            <a:avLst/>
          </a:prstGeom>
          <a:noFill/>
        </p:spPr>
        <p:txBody>
          <a:bodyPr wrap="square" rtlCol="0">
            <a:spAutoFit/>
          </a:bodyPr>
          <a:lstStyle/>
          <a:p>
            <a:pPr indent="182563" algn="l">
              <a:lnSpc>
                <a:spcPct val="150000"/>
              </a:lnSpc>
              <a:buFont typeface="Arial" panose="020B0604020202020204" pitchFamily="34" charset="0"/>
              <a:buChar char="•"/>
            </a:pPr>
            <a:r>
              <a:rPr lang="en-ID" sz="1600" b="0" i="0" dirty="0" err="1">
                <a:solidFill>
                  <a:srgbClr val="24292F"/>
                </a:solidFill>
                <a:effectLst/>
                <a:latin typeface="Roboto" panose="02000000000000000000" pitchFamily="2" charset="0"/>
                <a:ea typeface="Roboto" panose="02000000000000000000" pitchFamily="2" charset="0"/>
              </a:rPr>
              <a:t>Qicheng</a:t>
            </a:r>
            <a:endParaRPr lang="en-ID" sz="1600" b="0" i="0" dirty="0">
              <a:solidFill>
                <a:srgbClr val="24292F"/>
              </a:solidFill>
              <a:effectLst/>
              <a:latin typeface="Roboto" panose="02000000000000000000" pitchFamily="2" charset="0"/>
              <a:ea typeface="Roboto" panose="02000000000000000000" pitchFamily="2" charset="0"/>
            </a:endParaRP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Same n, huge e</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binary polynomial factoring</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Euler method</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Pollard Rho</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Wolfram alpha</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cm-factor</a:t>
            </a: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z3 theorem prover</a:t>
            </a:r>
          </a:p>
          <a:p>
            <a:pPr indent="182563" algn="l">
              <a:lnSpc>
                <a:spcPct val="150000"/>
              </a:lnSpc>
              <a:buFont typeface="Arial" panose="020B0604020202020204" pitchFamily="34" charset="0"/>
              <a:buChar char="•"/>
            </a:pPr>
            <a:r>
              <a:rPr lang="en-ID" sz="1600" b="0" i="0" dirty="0" err="1">
                <a:solidFill>
                  <a:srgbClr val="24292F"/>
                </a:solidFill>
                <a:effectLst/>
                <a:latin typeface="Roboto" panose="02000000000000000000" pitchFamily="2" charset="0"/>
                <a:ea typeface="Roboto" panose="02000000000000000000" pitchFamily="2" charset="0"/>
              </a:rPr>
              <a:t>Primorial</a:t>
            </a:r>
            <a:r>
              <a:rPr lang="en-ID" sz="1600" b="0" i="0" dirty="0">
                <a:solidFill>
                  <a:srgbClr val="24292F"/>
                </a:solidFill>
                <a:effectLst/>
                <a:latin typeface="Roboto" panose="02000000000000000000" pitchFamily="2" charset="0"/>
                <a:ea typeface="Roboto" panose="02000000000000000000" pitchFamily="2" charset="0"/>
              </a:rPr>
              <a:t> pm1 </a:t>
            </a:r>
            <a:r>
              <a:rPr lang="en-ID" sz="1600" b="0" i="0" dirty="0" err="1">
                <a:solidFill>
                  <a:srgbClr val="24292F"/>
                </a:solidFill>
                <a:effectLst/>
                <a:latin typeface="Roboto" panose="02000000000000000000" pitchFamily="2" charset="0"/>
                <a:ea typeface="Roboto" panose="02000000000000000000" pitchFamily="2" charset="0"/>
              </a:rPr>
              <a:t>gcd</a:t>
            </a:r>
            <a:endParaRPr lang="en-ID" sz="1600" b="0" i="0" dirty="0">
              <a:solidFill>
                <a:srgbClr val="24292F"/>
              </a:solidFill>
              <a:effectLst/>
              <a:latin typeface="Roboto" panose="02000000000000000000" pitchFamily="2" charset="0"/>
              <a:ea typeface="Roboto" panose="02000000000000000000" pitchFamily="2" charset="0"/>
            </a:endParaRPr>
          </a:p>
          <a:p>
            <a:pPr indent="182563" algn="l">
              <a:lnSpc>
                <a:spcPct val="150000"/>
              </a:lnSpc>
              <a:buFont typeface="Arial" panose="020B0604020202020204" pitchFamily="34" charset="0"/>
              <a:buChar char="•"/>
            </a:pPr>
            <a:r>
              <a:rPr lang="en-ID" sz="1600" b="0" i="0" dirty="0">
                <a:solidFill>
                  <a:srgbClr val="24292F"/>
                </a:solidFill>
                <a:effectLst/>
                <a:latin typeface="Roboto" panose="02000000000000000000" pitchFamily="2" charset="0"/>
                <a:ea typeface="Roboto" panose="02000000000000000000" pitchFamily="2" charset="0"/>
              </a:rPr>
              <a:t>Mersenne pm1 </a:t>
            </a:r>
            <a:r>
              <a:rPr lang="en-ID" sz="1600" b="0" i="0" dirty="0" err="1">
                <a:solidFill>
                  <a:srgbClr val="24292F"/>
                </a:solidFill>
                <a:effectLst/>
                <a:latin typeface="Roboto" panose="02000000000000000000" pitchFamily="2" charset="0"/>
                <a:ea typeface="Roboto" panose="02000000000000000000" pitchFamily="2" charset="0"/>
              </a:rPr>
              <a:t>gcd</a:t>
            </a:r>
            <a:endParaRPr lang="en-ID" sz="1600" b="0" i="0" dirty="0">
              <a:solidFill>
                <a:srgbClr val="24292F"/>
              </a:solidFill>
              <a:effectLst/>
              <a:latin typeface="Roboto" panose="02000000000000000000" pitchFamily="2" charset="0"/>
              <a:ea typeface="Roboto" panose="02000000000000000000" pitchFamily="2" charset="0"/>
            </a:endParaRPr>
          </a:p>
        </p:txBody>
      </p:sp>
      <p:sp>
        <p:nvSpPr>
          <p:cNvPr id="20" name="TextBox 19">
            <a:extLst>
              <a:ext uri="{FF2B5EF4-FFF2-40B4-BE49-F238E27FC236}">
                <a16:creationId xmlns:a16="http://schemas.microsoft.com/office/drawing/2014/main" id="{99EB6F0A-F915-9C19-AE0D-BC580C60C284}"/>
              </a:ext>
            </a:extLst>
          </p:cNvPr>
          <p:cNvSpPr txBox="1"/>
          <p:nvPr/>
        </p:nvSpPr>
        <p:spPr>
          <a:xfrm>
            <a:off x="4293704" y="741762"/>
            <a:ext cx="4444778" cy="3934410"/>
          </a:xfrm>
          <a:prstGeom prst="rect">
            <a:avLst/>
          </a:prstGeom>
          <a:noFill/>
        </p:spPr>
        <p:txBody>
          <a:bodyPr wrap="square" rtlCol="0">
            <a:spAutoFit/>
          </a:bodyPr>
          <a:lstStyle/>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Fermat Numbers </a:t>
            </a:r>
            <a:r>
              <a:rPr lang="en-ID" b="0" i="0" dirty="0" err="1">
                <a:solidFill>
                  <a:srgbClr val="24292F"/>
                </a:solidFill>
                <a:effectLst/>
                <a:latin typeface="Roboto" panose="02000000000000000000" pitchFamily="2" charset="0"/>
                <a:ea typeface="Roboto" panose="02000000000000000000" pitchFamily="2" charset="0"/>
              </a:rPr>
              <a:t>gcd</a:t>
            </a:r>
            <a:endParaRPr lang="en-ID" b="0" i="0" dirty="0">
              <a:solidFill>
                <a:srgbClr val="24292F"/>
              </a:solidFill>
              <a:effectLst/>
              <a:latin typeface="Roboto" panose="02000000000000000000" pitchFamily="2" charset="0"/>
              <a:ea typeface="Roboto" panose="02000000000000000000" pitchFamily="2" charset="0"/>
            </a:endParaRP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Fibonacci </a:t>
            </a:r>
            <a:r>
              <a:rPr lang="en-ID" b="0" i="0" dirty="0" err="1">
                <a:solidFill>
                  <a:srgbClr val="24292F"/>
                </a:solidFill>
                <a:effectLst/>
                <a:latin typeface="Roboto" panose="02000000000000000000" pitchFamily="2" charset="0"/>
                <a:ea typeface="Roboto" panose="02000000000000000000" pitchFamily="2" charset="0"/>
              </a:rPr>
              <a:t>gcd</a:t>
            </a:r>
            <a:endParaRPr lang="en-ID" b="0" i="0" dirty="0">
              <a:solidFill>
                <a:srgbClr val="24292F"/>
              </a:solidFill>
              <a:effectLst/>
              <a:latin typeface="Roboto" panose="02000000000000000000" pitchFamily="2" charset="0"/>
              <a:ea typeface="Roboto" panose="02000000000000000000" pitchFamily="2" charset="0"/>
            </a:endParaRP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System primes </a:t>
            </a:r>
            <a:r>
              <a:rPr lang="en-ID" b="0" i="0" dirty="0" err="1">
                <a:solidFill>
                  <a:srgbClr val="24292F"/>
                </a:solidFill>
                <a:effectLst/>
                <a:latin typeface="Roboto" panose="02000000000000000000" pitchFamily="2" charset="0"/>
                <a:ea typeface="Roboto" panose="02000000000000000000" pitchFamily="2" charset="0"/>
              </a:rPr>
              <a:t>gcd</a:t>
            </a:r>
            <a:endParaRPr lang="en-ID" b="0" i="0" dirty="0">
              <a:solidFill>
                <a:srgbClr val="24292F"/>
              </a:solidFill>
              <a:effectLst/>
              <a:latin typeface="Roboto" panose="02000000000000000000" pitchFamily="2" charset="0"/>
              <a:ea typeface="Roboto" panose="02000000000000000000" pitchFamily="2" charset="0"/>
            </a:endParaRP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Small </a:t>
            </a:r>
            <a:r>
              <a:rPr lang="en-ID" b="0" i="0" dirty="0" err="1">
                <a:solidFill>
                  <a:srgbClr val="24292F"/>
                </a:solidFill>
                <a:effectLst/>
                <a:latin typeface="Roboto" panose="02000000000000000000" pitchFamily="2" charset="0"/>
                <a:ea typeface="Roboto" panose="02000000000000000000" pitchFamily="2" charset="0"/>
              </a:rPr>
              <a:t>crt</a:t>
            </a:r>
            <a:r>
              <a:rPr lang="en-ID" b="0" i="0" dirty="0">
                <a:solidFill>
                  <a:srgbClr val="24292F"/>
                </a:solidFill>
                <a:effectLst/>
                <a:latin typeface="Roboto" panose="02000000000000000000" pitchFamily="2" charset="0"/>
                <a:ea typeface="Roboto" panose="02000000000000000000" pitchFamily="2" charset="0"/>
              </a:rPr>
              <a:t> exponent</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Shanks's square forms factorization (SQUFOF)</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Return of Coppersmith's attack (ROCA) with NECA variant</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Dixon</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brent (Pollard rho variant)</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Pisano Period</a:t>
            </a:r>
          </a:p>
          <a:p>
            <a:pPr indent="182563" algn="l">
              <a:lnSpc>
                <a:spcPct val="150000"/>
              </a:lnSpc>
              <a:buFont typeface="Arial" panose="020B0604020202020204" pitchFamily="34" charset="0"/>
              <a:buChar char="•"/>
            </a:pPr>
            <a:r>
              <a:rPr lang="en-ID" b="0" i="0" dirty="0">
                <a:solidFill>
                  <a:srgbClr val="24292F"/>
                </a:solidFill>
                <a:effectLst/>
                <a:latin typeface="Roboto" panose="02000000000000000000" pitchFamily="2" charset="0"/>
                <a:ea typeface="Roboto" panose="02000000000000000000" pitchFamily="2" charset="0"/>
              </a:rPr>
              <a:t>NSIF Vulnerability, Power Modular Factorization, Near Power Factors</a:t>
            </a:r>
          </a:p>
        </p:txBody>
      </p:sp>
    </p:spTree>
    <p:extLst>
      <p:ext uri="{BB962C8B-B14F-4D97-AF65-F5344CB8AC3E}">
        <p14:creationId xmlns:p14="http://schemas.microsoft.com/office/powerpoint/2010/main" val="1936150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xit" presetSubtype="10" fill="hold" grpId="1" nodeType="clickEffect">
                                  <p:stCondLst>
                                    <p:cond delay="0"/>
                                  </p:stCondLst>
                                  <p:childTnLst>
                                    <p:animEffect transition="out" filter="checkerboard(across)">
                                      <p:cBhvr>
                                        <p:cTn id="14" dur="250"/>
                                        <p:tgtEl>
                                          <p:spTgt spid="13"/>
                                        </p:tgtEl>
                                      </p:cBhvr>
                                    </p:animEffect>
                                    <p:set>
                                      <p:cBhvr>
                                        <p:cTn id="15" dur="1" fill="hold">
                                          <p:stCondLst>
                                            <p:cond delay="249"/>
                                          </p:stCondLst>
                                        </p:cTn>
                                        <p:tgtEl>
                                          <p:spTgt spid="13"/>
                                        </p:tgtEl>
                                        <p:attrNameLst>
                                          <p:attrName>style.visibility</p:attrName>
                                        </p:attrNameLst>
                                      </p:cBhvr>
                                      <p:to>
                                        <p:strVal val="hidden"/>
                                      </p:to>
                                    </p:set>
                                  </p:childTnLst>
                                </p:cTn>
                              </p:par>
                              <p:par>
                                <p:cTn id="16" presetID="5" presetClass="exit" presetSubtype="10" fill="hold" nodeType="withEffect">
                                  <p:stCondLst>
                                    <p:cond delay="0"/>
                                  </p:stCondLst>
                                  <p:childTnLst>
                                    <p:animEffect transition="out" filter="checkerboard(across)">
                                      <p:cBhvr>
                                        <p:cTn id="17" dur="250"/>
                                        <p:tgtEl>
                                          <p:spTgt spid="12"/>
                                        </p:tgtEl>
                                      </p:cBhvr>
                                    </p:animEffect>
                                    <p:set>
                                      <p:cBhvr>
                                        <p:cTn id="18" dur="1" fill="hold">
                                          <p:stCondLst>
                                            <p:cond delay="249"/>
                                          </p:stCondLst>
                                        </p:cTn>
                                        <p:tgtEl>
                                          <p:spTgt spid="1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10"/>
                                        <p:tgtEl>
                                          <p:spTgt spid="14"/>
                                        </p:tgtEl>
                                      </p:cBhvr>
                                    </p:animEffect>
                                    <p:anim calcmode="lin" valueType="num">
                                      <p:cBhvr>
                                        <p:cTn id="24" dur="10" fill="hold"/>
                                        <p:tgtEl>
                                          <p:spTgt spid="14"/>
                                        </p:tgtEl>
                                        <p:attrNameLst>
                                          <p:attrName>ppt_x</p:attrName>
                                        </p:attrNameLst>
                                      </p:cBhvr>
                                      <p:tavLst>
                                        <p:tav tm="0">
                                          <p:val>
                                            <p:strVal val="#ppt_x"/>
                                          </p:val>
                                        </p:tav>
                                        <p:tav tm="100000">
                                          <p:val>
                                            <p:strVal val="#ppt_x"/>
                                          </p:val>
                                        </p:tav>
                                      </p:tavLst>
                                    </p:anim>
                                    <p:anim calcmode="lin" valueType="num">
                                      <p:cBhvr>
                                        <p:cTn id="25" dur="1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8" presetClass="exit" presetSubtype="12" fill="hold" grpId="1" nodeType="clickEffect">
                                  <p:stCondLst>
                                    <p:cond delay="0"/>
                                  </p:stCondLst>
                                  <p:childTnLst>
                                    <p:animEffect transition="out" filter="strips(downLeft)">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18" presetClass="exit" presetSubtype="12" fill="hold" grpId="1" nodeType="withEffect">
                                  <p:stCondLst>
                                    <p:cond delay="0"/>
                                  </p:stCondLst>
                                  <p:childTnLst>
                                    <p:animEffect transition="out" filter="strips(downLeft)">
                                      <p:cBhvr>
                                        <p:cTn id="38" dur="500"/>
                                        <p:tgtEl>
                                          <p:spTgt spid="11"/>
                                        </p:tgtEl>
                                      </p:cBhvr>
                                    </p:animEffect>
                                    <p:set>
                                      <p:cBhvr>
                                        <p:cTn id="39" dur="1" fill="hold">
                                          <p:stCondLst>
                                            <p:cond delay="499"/>
                                          </p:stCondLst>
                                        </p:cTn>
                                        <p:tgtEl>
                                          <p:spTgt spid="11"/>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down)">
                                      <p:cBhvr>
                                        <p:cTn id="44" dur="250"/>
                                        <p:tgtEl>
                                          <p:spTgt spid="16"/>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down)">
                                      <p:cBhvr>
                                        <p:cTn id="47" dur="250"/>
                                        <p:tgtEl>
                                          <p:spTgt spid="20"/>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xit" presetSubtype="10" fill="hold" grpId="1" nodeType="clickEffect">
                                  <p:stCondLst>
                                    <p:cond delay="0"/>
                                  </p:stCondLst>
                                  <p:childTnLst>
                                    <p:animEffect transition="out" filter="randombar(horizontal)">
                                      <p:cBhvr>
                                        <p:cTn id="51" dur="250"/>
                                        <p:tgtEl>
                                          <p:spTgt spid="16"/>
                                        </p:tgtEl>
                                      </p:cBhvr>
                                    </p:animEffect>
                                    <p:set>
                                      <p:cBhvr>
                                        <p:cTn id="52" dur="1" fill="hold">
                                          <p:stCondLst>
                                            <p:cond delay="249"/>
                                          </p:stCondLst>
                                        </p:cTn>
                                        <p:tgtEl>
                                          <p:spTgt spid="16"/>
                                        </p:tgtEl>
                                        <p:attrNameLst>
                                          <p:attrName>style.visibility</p:attrName>
                                        </p:attrNameLst>
                                      </p:cBhvr>
                                      <p:to>
                                        <p:strVal val="hidden"/>
                                      </p:to>
                                    </p:set>
                                  </p:childTnLst>
                                </p:cTn>
                              </p:par>
                              <p:par>
                                <p:cTn id="53" presetID="14" presetClass="exit" presetSubtype="10" fill="hold" grpId="1" nodeType="withEffect">
                                  <p:stCondLst>
                                    <p:cond delay="0"/>
                                  </p:stCondLst>
                                  <p:childTnLst>
                                    <p:animEffect transition="out" filter="randombar(horizontal)">
                                      <p:cBhvr>
                                        <p:cTn id="54" dur="250"/>
                                        <p:tgtEl>
                                          <p:spTgt spid="20"/>
                                        </p:tgtEl>
                                      </p:cBhvr>
                                    </p:animEffect>
                                    <p:set>
                                      <p:cBhvr>
                                        <p:cTn id="55" dur="1" fill="hold">
                                          <p:stCondLst>
                                            <p:cond delay="24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P spid="10" grpId="0"/>
      <p:bldP spid="10" grpId="1"/>
      <p:bldP spid="11" grpId="0"/>
      <p:bldP spid="11" grpId="1"/>
      <p:bldP spid="16" grpId="0"/>
      <p:bldP spid="16" grpId="1"/>
      <p:bldP spid="20" grpId="0"/>
      <p:bldP spid="20"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A5DF709B-8162-18EB-8CA8-A7F2942ED7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484" y="221750"/>
            <a:ext cx="8449032" cy="43272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477324C0-9029-0723-B7AC-762F2DF2CF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84" y="776370"/>
            <a:ext cx="8449032" cy="3406016"/>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5059023E-5498-FA0B-0BAD-F23B469135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7484" y="4332047"/>
            <a:ext cx="8449032" cy="495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8749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par>
                                <p:cTn id="8" presetID="10" presetClass="entr" presetSubtype="0" fill="hold" nodeType="withEffect">
                                  <p:stCondLst>
                                    <p:cond delay="0"/>
                                  </p:stCondLst>
                                  <p:childTnLst>
                                    <p:set>
                                      <p:cBhvr>
                                        <p:cTn id="9" dur="1" fill="hold">
                                          <p:stCondLst>
                                            <p:cond delay="0"/>
                                          </p:stCondLst>
                                        </p:cTn>
                                        <p:tgtEl>
                                          <p:spTgt spid="6148"/>
                                        </p:tgtEl>
                                        <p:attrNameLst>
                                          <p:attrName>style.visibility</p:attrName>
                                        </p:attrNameLst>
                                      </p:cBhvr>
                                      <p:to>
                                        <p:strVal val="visible"/>
                                      </p:to>
                                    </p:set>
                                    <p:animEffect transition="in" filter="fade">
                                      <p:cBhvr>
                                        <p:cTn id="10" dur="500"/>
                                        <p:tgtEl>
                                          <p:spTgt spid="6148"/>
                                        </p:tgtEl>
                                      </p:cBhvr>
                                    </p:animEffect>
                                  </p:childTnLst>
                                </p:cTn>
                              </p:par>
                              <p:par>
                                <p:cTn id="11" presetID="10" presetClass="entr" presetSubtype="0" fill="hold" nodeType="withEffect">
                                  <p:stCondLst>
                                    <p:cond delay="0"/>
                                  </p:stCondLst>
                                  <p:childTnLst>
                                    <p:set>
                                      <p:cBhvr>
                                        <p:cTn id="12" dur="1" fill="hold">
                                          <p:stCondLst>
                                            <p:cond delay="0"/>
                                          </p:stCondLst>
                                        </p:cTn>
                                        <p:tgtEl>
                                          <p:spTgt spid="6150"/>
                                        </p:tgtEl>
                                        <p:attrNameLst>
                                          <p:attrName>style.visibility</p:attrName>
                                        </p:attrNameLst>
                                      </p:cBhvr>
                                      <p:to>
                                        <p:strVal val="visible"/>
                                      </p:to>
                                    </p:set>
                                    <p:animEffect transition="in" filter="fade">
                                      <p:cBhvr>
                                        <p:cTn id="13" dur="500"/>
                                        <p:tgtEl>
                                          <p:spTgt spid="6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C8F82581-5209-8EE3-6BC4-152D5A5F2A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38625"/>
            <a:ext cx="9144000" cy="3684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493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wipe(down)">
                                      <p:cBhvr>
                                        <p:cTn id="7" dur="25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2D94CE-5888-5230-8735-26EF375B3B1C}"/>
              </a:ext>
            </a:extLst>
          </p:cNvPr>
          <p:cNvSpPr>
            <a:spLocks noGrp="1"/>
          </p:cNvSpPr>
          <p:nvPr>
            <p:ph type="title" idx="3"/>
          </p:nvPr>
        </p:nvSpPr>
        <p:spPr>
          <a:xfrm>
            <a:off x="-135172" y="-27544"/>
            <a:ext cx="9223513" cy="592200"/>
          </a:xfrm>
        </p:spPr>
        <p:txBody>
          <a:bodyPr/>
          <a:lstStyle/>
          <a:p>
            <a:r>
              <a:rPr lang="en-US" dirty="0"/>
              <a:t>DEMO – ECC - </a:t>
            </a:r>
            <a:r>
              <a:rPr lang="en-ID" dirty="0" err="1"/>
              <a:t>Pohlig</a:t>
            </a:r>
            <a:r>
              <a:rPr lang="en-ID" dirty="0"/>
              <a:t>-Hellman Attack</a:t>
            </a:r>
          </a:p>
        </p:txBody>
      </p:sp>
      <p:pic>
        <p:nvPicPr>
          <p:cNvPr id="6" name="Picture 5">
            <a:extLst>
              <a:ext uri="{FF2B5EF4-FFF2-40B4-BE49-F238E27FC236}">
                <a16:creationId xmlns:a16="http://schemas.microsoft.com/office/drawing/2014/main" id="{BAEA0AEC-58BA-C417-370F-A891A7B91B7F}"/>
              </a:ext>
            </a:extLst>
          </p:cNvPr>
          <p:cNvPicPr>
            <a:picLocks noChangeAspect="1"/>
          </p:cNvPicPr>
          <p:nvPr/>
        </p:nvPicPr>
        <p:blipFill>
          <a:blip r:embed="rId2"/>
          <a:stretch>
            <a:fillRect/>
          </a:stretch>
        </p:blipFill>
        <p:spPr>
          <a:xfrm>
            <a:off x="787641" y="588510"/>
            <a:ext cx="7377885" cy="4554990"/>
          </a:xfrm>
          <a:prstGeom prst="rect">
            <a:avLst/>
          </a:prstGeom>
        </p:spPr>
      </p:pic>
    </p:spTree>
    <p:extLst>
      <p:ext uri="{BB962C8B-B14F-4D97-AF65-F5344CB8AC3E}">
        <p14:creationId xmlns:p14="http://schemas.microsoft.com/office/powerpoint/2010/main" val="41113213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279705D-E2E8-C964-D4C1-F581B0560635}"/>
              </a:ext>
            </a:extLst>
          </p:cNvPr>
          <p:cNvSpPr txBox="1"/>
          <p:nvPr/>
        </p:nvSpPr>
        <p:spPr>
          <a:xfrm>
            <a:off x="137159" y="1022608"/>
            <a:ext cx="3363402" cy="2821285"/>
          </a:xfrm>
          <a:prstGeom prst="rect">
            <a:avLst/>
          </a:prstGeom>
          <a:noFill/>
        </p:spPr>
        <p:txBody>
          <a:bodyPr wrap="square" rtlCol="0">
            <a:spAutoFit/>
          </a:bodyPr>
          <a:lstStyle/>
          <a:p>
            <a:pPr>
              <a:lnSpc>
                <a:spcPct val="150000"/>
              </a:lnSpc>
            </a:pPr>
            <a:r>
              <a:rPr lang="en-US" sz="2400" b="1" dirty="0" err="1">
                <a:solidFill>
                  <a:srgbClr val="00B0F0"/>
                </a:solidFill>
                <a:latin typeface="Times New Roman" panose="02020603050405020304" pitchFamily="18" charset="0"/>
                <a:ea typeface="Roboto" panose="02000000000000000000" pitchFamily="2" charset="0"/>
                <a:cs typeface="Times New Roman" panose="02020603050405020304" pitchFamily="18" charset="0"/>
              </a:rPr>
              <a:t>Trương</a:t>
            </a:r>
            <a:r>
              <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rPr>
              <a:t> </a:t>
            </a:r>
            <a:r>
              <a:rPr lang="en-US" sz="2400" b="1" dirty="0" err="1">
                <a:solidFill>
                  <a:srgbClr val="00B0F0"/>
                </a:solidFill>
                <a:latin typeface="Times New Roman" panose="02020603050405020304" pitchFamily="18" charset="0"/>
                <a:ea typeface="Roboto" panose="02000000000000000000" pitchFamily="2" charset="0"/>
                <a:cs typeface="Times New Roman" panose="02020603050405020304" pitchFamily="18" charset="0"/>
              </a:rPr>
              <a:t>Văn</a:t>
            </a:r>
            <a:r>
              <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rPr>
              <a:t> </a:t>
            </a:r>
            <a:r>
              <a:rPr lang="en-US" sz="2400" b="1" dirty="0" err="1">
                <a:solidFill>
                  <a:srgbClr val="00B0F0"/>
                </a:solidFill>
                <a:latin typeface="Times New Roman" panose="02020603050405020304" pitchFamily="18" charset="0"/>
                <a:ea typeface="Roboto" panose="02000000000000000000" pitchFamily="2" charset="0"/>
                <a:cs typeface="Times New Roman" panose="02020603050405020304" pitchFamily="18" charset="0"/>
              </a:rPr>
              <a:t>Rồng</a:t>
            </a:r>
            <a:endPar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endParaRPr>
          </a:p>
          <a:p>
            <a:pPr marL="35718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Wiener Attack</a:t>
            </a:r>
          </a:p>
          <a:p>
            <a:pPr marL="357188" indent="-182563">
              <a:lnSpc>
                <a:spcPct val="150000"/>
              </a:lnSpc>
              <a:buFont typeface="Wingdings" panose="05000000000000000000" pitchFamily="2" charset="2"/>
              <a:buChar char="Ø"/>
            </a:pPr>
            <a:r>
              <a:rPr lang="en-US" sz="1600" b="1" dirty="0" err="1">
                <a:latin typeface="Roboto" panose="02000000000000000000" pitchFamily="2" charset="0"/>
                <a:ea typeface="Roboto" panose="02000000000000000000" pitchFamily="2" charset="0"/>
              </a:rPr>
              <a:t>Boneh</a:t>
            </a:r>
            <a:r>
              <a:rPr lang="en-US" sz="1600" b="1" dirty="0">
                <a:latin typeface="Roboto" panose="02000000000000000000" pitchFamily="2" charset="0"/>
                <a:ea typeface="Roboto" panose="02000000000000000000" pitchFamily="2" charset="0"/>
              </a:rPr>
              <a:t>-Durfee</a:t>
            </a:r>
          </a:p>
          <a:p>
            <a:pPr marL="35718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Low-Dimensional Attacks</a:t>
            </a:r>
          </a:p>
          <a:p>
            <a:pPr marL="35718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ECC-</a:t>
            </a:r>
            <a:r>
              <a:rPr lang="en-US" sz="1600" b="1" dirty="0" err="1">
                <a:latin typeface="Roboto" panose="02000000000000000000" pitchFamily="2" charset="0"/>
                <a:ea typeface="Roboto" panose="02000000000000000000" pitchFamily="2" charset="0"/>
              </a:rPr>
              <a:t>Pohlig</a:t>
            </a:r>
            <a:r>
              <a:rPr lang="en-US" sz="1600" b="1" dirty="0">
                <a:latin typeface="Roboto" panose="02000000000000000000" pitchFamily="2" charset="0"/>
                <a:ea typeface="Roboto" panose="02000000000000000000" pitchFamily="2" charset="0"/>
              </a:rPr>
              <a:t>-Helman Attack</a:t>
            </a:r>
          </a:p>
          <a:p>
            <a:pPr marL="35718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Researching Algorithms</a:t>
            </a:r>
          </a:p>
          <a:p>
            <a:pPr marL="35718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Slide maker</a:t>
            </a:r>
          </a:p>
        </p:txBody>
      </p:sp>
      <p:sp>
        <p:nvSpPr>
          <p:cNvPr id="13" name="TextBox 12">
            <a:extLst>
              <a:ext uri="{FF2B5EF4-FFF2-40B4-BE49-F238E27FC236}">
                <a16:creationId xmlns:a16="http://schemas.microsoft.com/office/drawing/2014/main" id="{CF6A9068-7768-D0E8-3AE8-1F56B737D4F5}"/>
              </a:ext>
            </a:extLst>
          </p:cNvPr>
          <p:cNvSpPr txBox="1"/>
          <p:nvPr/>
        </p:nvSpPr>
        <p:spPr>
          <a:xfrm>
            <a:off x="2130950" y="22291"/>
            <a:ext cx="4532243" cy="707886"/>
          </a:xfrm>
          <a:prstGeom prst="rect">
            <a:avLst/>
          </a:prstGeom>
          <a:noFill/>
        </p:spPr>
        <p:txBody>
          <a:bodyPr wrap="square" rtlCol="0">
            <a:spAutoFit/>
          </a:bodyPr>
          <a:lstStyle/>
          <a:p>
            <a:pPr algn="ctr"/>
            <a:r>
              <a:rPr lang="en-US" sz="4000" b="1" dirty="0">
                <a:solidFill>
                  <a:srgbClr val="0070C0"/>
                </a:solidFill>
                <a:latin typeface="Orbitron" panose="020B0604020202020204" charset="0"/>
              </a:rPr>
              <a:t>Works division</a:t>
            </a:r>
            <a:endParaRPr lang="en-ID" sz="4000" b="1" dirty="0">
              <a:solidFill>
                <a:srgbClr val="0070C0"/>
              </a:solidFill>
              <a:latin typeface="Orbitron" panose="020B0604020202020204" charset="0"/>
            </a:endParaRPr>
          </a:p>
        </p:txBody>
      </p:sp>
      <p:sp>
        <p:nvSpPr>
          <p:cNvPr id="14" name="TextBox 13">
            <a:extLst>
              <a:ext uri="{FF2B5EF4-FFF2-40B4-BE49-F238E27FC236}">
                <a16:creationId xmlns:a16="http://schemas.microsoft.com/office/drawing/2014/main" id="{43B76992-C71B-448B-2C9F-353A5D908A01}"/>
              </a:ext>
            </a:extLst>
          </p:cNvPr>
          <p:cNvSpPr txBox="1"/>
          <p:nvPr/>
        </p:nvSpPr>
        <p:spPr>
          <a:xfrm>
            <a:off x="3045339" y="1022608"/>
            <a:ext cx="3514479" cy="3190617"/>
          </a:xfrm>
          <a:prstGeom prst="rect">
            <a:avLst/>
          </a:prstGeom>
          <a:noFill/>
        </p:spPr>
        <p:txBody>
          <a:bodyPr wrap="square" rtlCol="0">
            <a:spAutoFit/>
          </a:bodyPr>
          <a:lstStyle/>
          <a:p>
            <a:pPr marL="174625">
              <a:lnSpc>
                <a:spcPct val="150000"/>
              </a:lnSpc>
            </a:pPr>
            <a:r>
              <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rPr>
              <a:t>Trần Hoài Rin</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Small n</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Fermat’s Attack</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Common modulus</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Blinding Attack</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Online factor tool</a:t>
            </a:r>
          </a:p>
          <a:p>
            <a:pPr marL="541338"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Smooth number factor</a:t>
            </a:r>
          </a:p>
          <a:p>
            <a:pPr marL="357188" indent="-182563">
              <a:lnSpc>
                <a:spcPct val="150000"/>
              </a:lnSpc>
              <a:buFont typeface="Wingdings" panose="05000000000000000000" pitchFamily="2" charset="2"/>
              <a:buChar char="Ø"/>
            </a:pPr>
            <a:endParaRPr lang="en-ID" sz="1600" dirty="0">
              <a:latin typeface="Roboto" panose="02000000000000000000" pitchFamily="2" charset="0"/>
              <a:ea typeface="Roboto" panose="02000000000000000000" pitchFamily="2" charset="0"/>
            </a:endParaRPr>
          </a:p>
        </p:txBody>
      </p:sp>
      <p:sp>
        <p:nvSpPr>
          <p:cNvPr id="15" name="TextBox 14">
            <a:extLst>
              <a:ext uri="{FF2B5EF4-FFF2-40B4-BE49-F238E27FC236}">
                <a16:creationId xmlns:a16="http://schemas.microsoft.com/office/drawing/2014/main" id="{1C21FB55-E675-634C-D38C-B4EBDB880FD8}"/>
              </a:ext>
            </a:extLst>
          </p:cNvPr>
          <p:cNvSpPr txBox="1"/>
          <p:nvPr/>
        </p:nvSpPr>
        <p:spPr>
          <a:xfrm>
            <a:off x="5780598" y="1022608"/>
            <a:ext cx="3363402" cy="2821285"/>
          </a:xfrm>
          <a:prstGeom prst="rect">
            <a:avLst/>
          </a:prstGeom>
          <a:noFill/>
        </p:spPr>
        <p:txBody>
          <a:bodyPr wrap="square" rtlCol="0">
            <a:spAutoFit/>
          </a:bodyPr>
          <a:lstStyle/>
          <a:p>
            <a:pPr marL="87313">
              <a:lnSpc>
                <a:spcPct val="150000"/>
              </a:lnSpc>
            </a:pPr>
            <a:r>
              <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rPr>
              <a:t>Phan </a:t>
            </a:r>
            <a:r>
              <a:rPr lang="en-US" sz="2400" b="1" dirty="0" err="1">
                <a:solidFill>
                  <a:srgbClr val="00B0F0"/>
                </a:solidFill>
                <a:latin typeface="Times New Roman" panose="02020603050405020304" pitchFamily="18" charset="0"/>
                <a:ea typeface="Roboto" panose="02000000000000000000" pitchFamily="2" charset="0"/>
                <a:cs typeface="Times New Roman" panose="02020603050405020304" pitchFamily="18" charset="0"/>
              </a:rPr>
              <a:t>Hoàng</a:t>
            </a:r>
            <a:r>
              <a:rPr lang="en-US" sz="2400" b="1" dirty="0">
                <a:solidFill>
                  <a:srgbClr val="00B0F0"/>
                </a:solidFill>
                <a:latin typeface="Times New Roman" panose="02020603050405020304" pitchFamily="18" charset="0"/>
                <a:ea typeface="Roboto" panose="02000000000000000000" pitchFamily="2" charset="0"/>
                <a:cs typeface="Times New Roman" panose="02020603050405020304" pitchFamily="18" charset="0"/>
              </a:rPr>
              <a:t> Nam</a:t>
            </a:r>
          </a:p>
          <a:p>
            <a:pPr marL="444500"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LSB Algorithm</a:t>
            </a:r>
          </a:p>
          <a:p>
            <a:pPr marL="444500" indent="-182563">
              <a:lnSpc>
                <a:spcPct val="150000"/>
              </a:lnSpc>
              <a:buFont typeface="Wingdings" panose="05000000000000000000" pitchFamily="2" charset="2"/>
              <a:buChar char="Ø"/>
            </a:pPr>
            <a:r>
              <a:rPr lang="en-US" sz="1600" b="1" dirty="0" err="1">
                <a:latin typeface="Roboto" panose="02000000000000000000" pitchFamily="2" charset="0"/>
                <a:ea typeface="Roboto" panose="02000000000000000000" pitchFamily="2" charset="0"/>
              </a:rPr>
              <a:t>Hastad</a:t>
            </a:r>
            <a:r>
              <a:rPr lang="en-US" sz="1600" b="1" dirty="0">
                <a:latin typeface="Roboto" panose="02000000000000000000" pitchFamily="2" charset="0"/>
                <a:ea typeface="Roboto" panose="02000000000000000000" pitchFamily="2" charset="0"/>
              </a:rPr>
              <a:t> Broadcast Attack</a:t>
            </a:r>
          </a:p>
          <a:p>
            <a:pPr marL="444500"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Small e, Small m (</a:t>
            </a:r>
            <a:r>
              <a:rPr lang="en-US" sz="1600" b="1" dirty="0" err="1">
                <a:latin typeface="Roboto" panose="02000000000000000000" pitchFamily="2" charset="0"/>
                <a:ea typeface="Roboto" panose="02000000000000000000" pitchFamily="2" charset="0"/>
              </a:rPr>
              <a:t>th</a:t>
            </a:r>
            <a:r>
              <a:rPr lang="en-US" sz="1600" b="1" dirty="0">
                <a:latin typeface="Roboto" panose="02000000000000000000" pitchFamily="2" charset="0"/>
                <a:ea typeface="Roboto" panose="02000000000000000000" pitchFamily="2" charset="0"/>
              </a:rPr>
              <a:t> root)</a:t>
            </a:r>
          </a:p>
          <a:p>
            <a:pPr marL="444500" indent="-182563">
              <a:lnSpc>
                <a:spcPct val="150000"/>
              </a:lnSpc>
              <a:buFont typeface="Wingdings" panose="05000000000000000000" pitchFamily="2" charset="2"/>
              <a:buChar char="Ø"/>
            </a:pPr>
            <a:r>
              <a:rPr lang="en-US" sz="1600" b="1" dirty="0">
                <a:latin typeface="Roboto" panose="02000000000000000000" pitchFamily="2" charset="0"/>
                <a:ea typeface="Roboto" panose="02000000000000000000" pitchFamily="2" charset="0"/>
              </a:rPr>
              <a:t>Small e(</a:t>
            </a:r>
            <a:r>
              <a:rPr lang="en-US" sz="1600" b="1" dirty="0" err="1">
                <a:latin typeface="Roboto" panose="02000000000000000000" pitchFamily="2" charset="0"/>
                <a:ea typeface="Roboto" panose="02000000000000000000" pitchFamily="2" charset="0"/>
              </a:rPr>
              <a:t>Bruteforce</a:t>
            </a:r>
            <a:r>
              <a:rPr lang="en-US" sz="1600" b="1" dirty="0">
                <a:latin typeface="Roboto" panose="02000000000000000000" pitchFamily="2" charset="0"/>
                <a:ea typeface="Roboto" panose="02000000000000000000" pitchFamily="2" charset="0"/>
              </a:rPr>
              <a:t>)</a:t>
            </a:r>
          </a:p>
          <a:p>
            <a:pPr marL="444500" indent="-182563">
              <a:lnSpc>
                <a:spcPct val="150000"/>
              </a:lnSpc>
              <a:buFont typeface="Wingdings" panose="05000000000000000000" pitchFamily="2" charset="2"/>
              <a:buChar char="Ø"/>
            </a:pPr>
            <a:r>
              <a:rPr lang="en-US" sz="1600" b="1" dirty="0" err="1">
                <a:latin typeface="Roboto" panose="02000000000000000000" pitchFamily="2" charset="0"/>
                <a:ea typeface="Roboto" panose="02000000000000000000" pitchFamily="2" charset="0"/>
              </a:rPr>
              <a:t>RSACtfTool</a:t>
            </a:r>
            <a:r>
              <a:rPr lang="en-US" sz="1600" b="1" dirty="0">
                <a:latin typeface="Roboto" panose="02000000000000000000" pitchFamily="2" charset="0"/>
                <a:ea typeface="Roboto" panose="02000000000000000000" pitchFamily="2" charset="0"/>
              </a:rPr>
              <a:t> (</a:t>
            </a:r>
            <a:r>
              <a:rPr lang="en-US" sz="1600" b="1" dirty="0" err="1">
                <a:latin typeface="Roboto" panose="02000000000000000000" pitchFamily="2" charset="0"/>
                <a:ea typeface="Roboto" panose="02000000000000000000" pitchFamily="2" charset="0"/>
              </a:rPr>
              <a:t>github</a:t>
            </a:r>
            <a:r>
              <a:rPr lang="en-US" sz="1600" b="1" dirty="0">
                <a:latin typeface="Roboto" panose="02000000000000000000" pitchFamily="2" charset="0"/>
                <a:ea typeface="Roboto" panose="02000000000000000000" pitchFamily="2" charset="0"/>
              </a:rPr>
              <a:t>)</a:t>
            </a:r>
          </a:p>
          <a:p>
            <a:pPr marL="444500" indent="-182563">
              <a:lnSpc>
                <a:spcPct val="150000"/>
              </a:lnSpc>
              <a:buFont typeface="Wingdings" panose="05000000000000000000" pitchFamily="2" charset="2"/>
              <a:buChar char="Ø"/>
            </a:pPr>
            <a:r>
              <a:rPr lang="en-ID" sz="1600" b="1" dirty="0">
                <a:latin typeface="Roboto" panose="02000000000000000000" pitchFamily="2" charset="0"/>
                <a:ea typeface="Roboto" panose="02000000000000000000" pitchFamily="2" charset="0"/>
              </a:rPr>
              <a:t>Find tools and images</a:t>
            </a:r>
          </a:p>
        </p:txBody>
      </p:sp>
    </p:spTree>
    <p:extLst>
      <p:ext uri="{BB962C8B-B14F-4D97-AF65-F5344CB8AC3E}">
        <p14:creationId xmlns:p14="http://schemas.microsoft.com/office/powerpoint/2010/main" val="12551590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1140" name="Google Shape;1140;p48"/>
          <p:cNvSpPr/>
          <p:nvPr/>
        </p:nvSpPr>
        <p:spPr>
          <a:xfrm>
            <a:off x="5667787" y="816134"/>
            <a:ext cx="3271500" cy="3271500"/>
          </a:xfrm>
          <a:prstGeom prst="rect">
            <a:avLst/>
          </a:prstGeom>
          <a:noFill/>
          <a:ln w="1905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41" name="Google Shape;1141;p48"/>
          <p:cNvPicPr preferRelativeResize="0"/>
          <p:nvPr/>
        </p:nvPicPr>
        <p:blipFill rotWithShape="1">
          <a:blip r:embed="rId3">
            <a:alphaModFix/>
          </a:blip>
          <a:srcRect l="16759" r="16759"/>
          <a:stretch/>
        </p:blipFill>
        <p:spPr>
          <a:xfrm>
            <a:off x="5795501" y="944671"/>
            <a:ext cx="3016074" cy="3014426"/>
          </a:xfrm>
          <a:prstGeom prst="rect">
            <a:avLst/>
          </a:prstGeom>
          <a:noFill/>
          <a:ln>
            <a:noFill/>
          </a:ln>
        </p:spPr>
      </p:pic>
      <p:grpSp>
        <p:nvGrpSpPr>
          <p:cNvPr id="1142" name="Google Shape;1142;p48"/>
          <p:cNvGrpSpPr/>
          <p:nvPr/>
        </p:nvGrpSpPr>
        <p:grpSpPr>
          <a:xfrm>
            <a:off x="5656765" y="4163700"/>
            <a:ext cx="3293462" cy="92817"/>
            <a:chOff x="819025" y="3822075"/>
            <a:chExt cx="891450" cy="25125"/>
          </a:xfrm>
        </p:grpSpPr>
        <p:sp>
          <p:nvSpPr>
            <p:cNvPr id="1143" name="Google Shape;1143;p48"/>
            <p:cNvSpPr/>
            <p:nvPr/>
          </p:nvSpPr>
          <p:spPr>
            <a:xfrm>
              <a:off x="819025" y="3822375"/>
              <a:ext cx="891450" cy="24825"/>
            </a:xfrm>
            <a:custGeom>
              <a:avLst/>
              <a:gdLst/>
              <a:ahLst/>
              <a:cxnLst/>
              <a:rect l="l" t="t" r="r" b="b"/>
              <a:pathLst>
                <a:path w="35658" h="993" extrusionOk="0">
                  <a:moveTo>
                    <a:pt x="12093" y="0"/>
                  </a:moveTo>
                  <a:lnTo>
                    <a:pt x="11244" y="849"/>
                  </a:lnTo>
                  <a:lnTo>
                    <a:pt x="0" y="849"/>
                  </a:lnTo>
                  <a:lnTo>
                    <a:pt x="0" y="993"/>
                  </a:lnTo>
                  <a:lnTo>
                    <a:pt x="11304" y="993"/>
                  </a:lnTo>
                  <a:lnTo>
                    <a:pt x="12153" y="144"/>
                  </a:lnTo>
                  <a:lnTo>
                    <a:pt x="35658" y="144"/>
                  </a:lnTo>
                  <a:lnTo>
                    <a:pt x="35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8"/>
            <p:cNvSpPr/>
            <p:nvPr/>
          </p:nvSpPr>
          <p:spPr>
            <a:xfrm>
              <a:off x="1235525" y="3823575"/>
              <a:ext cx="134825" cy="14025"/>
            </a:xfrm>
            <a:custGeom>
              <a:avLst/>
              <a:gdLst/>
              <a:ahLst/>
              <a:cxnLst/>
              <a:rect l="l" t="t" r="r" b="b"/>
              <a:pathLst>
                <a:path w="5393" h="561" extrusionOk="0">
                  <a:moveTo>
                    <a:pt x="5348" y="0"/>
                  </a:moveTo>
                  <a:lnTo>
                    <a:pt x="4852" y="497"/>
                  </a:lnTo>
                  <a:lnTo>
                    <a:pt x="509" y="497"/>
                  </a:lnTo>
                  <a:lnTo>
                    <a:pt x="44" y="32"/>
                  </a:lnTo>
                  <a:lnTo>
                    <a:pt x="0" y="80"/>
                  </a:lnTo>
                  <a:lnTo>
                    <a:pt x="481" y="561"/>
                  </a:lnTo>
                  <a:lnTo>
                    <a:pt x="4876" y="561"/>
                  </a:lnTo>
                  <a:lnTo>
                    <a:pt x="5392" y="48"/>
                  </a:lnTo>
                  <a:lnTo>
                    <a:pt x="53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8"/>
            <p:cNvSpPr/>
            <p:nvPr/>
          </p:nvSpPr>
          <p:spPr>
            <a:xfrm>
              <a:off x="1027875" y="3822075"/>
              <a:ext cx="23125" cy="13525"/>
            </a:xfrm>
            <a:custGeom>
              <a:avLst/>
              <a:gdLst/>
              <a:ahLst/>
              <a:cxnLst/>
              <a:rect l="l" t="t" r="r" b="b"/>
              <a:pathLst>
                <a:path w="925" h="541" extrusionOk="0">
                  <a:moveTo>
                    <a:pt x="609" y="0"/>
                  </a:moveTo>
                  <a:lnTo>
                    <a:pt x="0" y="541"/>
                  </a:lnTo>
                  <a:lnTo>
                    <a:pt x="321" y="541"/>
                  </a:lnTo>
                  <a:lnTo>
                    <a:pt x="9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8"/>
            <p:cNvSpPr/>
            <p:nvPr/>
          </p:nvSpPr>
          <p:spPr>
            <a:xfrm>
              <a:off x="1042475" y="3822075"/>
              <a:ext cx="23150" cy="13525"/>
            </a:xfrm>
            <a:custGeom>
              <a:avLst/>
              <a:gdLst/>
              <a:ahLst/>
              <a:cxnLst/>
              <a:rect l="l" t="t" r="r" b="b"/>
              <a:pathLst>
                <a:path w="926" h="541" extrusionOk="0">
                  <a:moveTo>
                    <a:pt x="609" y="0"/>
                  </a:moveTo>
                  <a:lnTo>
                    <a:pt x="1" y="541"/>
                  </a:lnTo>
                  <a:lnTo>
                    <a:pt x="321" y="541"/>
                  </a:lnTo>
                  <a:lnTo>
                    <a:pt x="9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8"/>
            <p:cNvSpPr/>
            <p:nvPr/>
          </p:nvSpPr>
          <p:spPr>
            <a:xfrm>
              <a:off x="1057100" y="3822075"/>
              <a:ext cx="23125" cy="13525"/>
            </a:xfrm>
            <a:custGeom>
              <a:avLst/>
              <a:gdLst/>
              <a:ahLst/>
              <a:cxnLst/>
              <a:rect l="l" t="t" r="r" b="b"/>
              <a:pathLst>
                <a:path w="925" h="541" extrusionOk="0">
                  <a:moveTo>
                    <a:pt x="609" y="0"/>
                  </a:moveTo>
                  <a:lnTo>
                    <a:pt x="0" y="541"/>
                  </a:lnTo>
                  <a:lnTo>
                    <a:pt x="316" y="541"/>
                  </a:lnTo>
                  <a:lnTo>
                    <a:pt x="9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8"/>
            <p:cNvSpPr/>
            <p:nvPr/>
          </p:nvSpPr>
          <p:spPr>
            <a:xfrm>
              <a:off x="1071700" y="3822075"/>
              <a:ext cx="23150" cy="13525"/>
            </a:xfrm>
            <a:custGeom>
              <a:avLst/>
              <a:gdLst/>
              <a:ahLst/>
              <a:cxnLst/>
              <a:rect l="l" t="t" r="r" b="b"/>
              <a:pathLst>
                <a:path w="926" h="541" extrusionOk="0">
                  <a:moveTo>
                    <a:pt x="605" y="0"/>
                  </a:moveTo>
                  <a:lnTo>
                    <a:pt x="1" y="541"/>
                  </a:lnTo>
                  <a:lnTo>
                    <a:pt x="317" y="541"/>
                  </a:lnTo>
                  <a:lnTo>
                    <a:pt x="9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8"/>
            <p:cNvSpPr/>
            <p:nvPr/>
          </p:nvSpPr>
          <p:spPr>
            <a:xfrm>
              <a:off x="1086300" y="3822075"/>
              <a:ext cx="23150" cy="13525"/>
            </a:xfrm>
            <a:custGeom>
              <a:avLst/>
              <a:gdLst/>
              <a:ahLst/>
              <a:cxnLst/>
              <a:rect l="l" t="t" r="r" b="b"/>
              <a:pathLst>
                <a:path w="926" h="541" extrusionOk="0">
                  <a:moveTo>
                    <a:pt x="605" y="0"/>
                  </a:moveTo>
                  <a:lnTo>
                    <a:pt x="1" y="541"/>
                  </a:lnTo>
                  <a:lnTo>
                    <a:pt x="317" y="541"/>
                  </a:lnTo>
                  <a:lnTo>
                    <a:pt x="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B987BB2B-A642-425B-423B-44C24B651C85}"/>
              </a:ext>
            </a:extLst>
          </p:cNvPr>
          <p:cNvSpPr txBox="1"/>
          <p:nvPr/>
        </p:nvSpPr>
        <p:spPr>
          <a:xfrm>
            <a:off x="106331" y="1925419"/>
            <a:ext cx="568917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srgbClr val="000000"/>
                </a:solidFill>
                <a:effectLst/>
                <a:uLnTx/>
                <a:uFillTx/>
                <a:latin typeface="Orbitron" panose="020B0604020202020204" charset="0"/>
                <a:cs typeface="Arial"/>
                <a:sym typeface="Arial"/>
              </a:rPr>
              <a:t>Thanks for attention</a:t>
            </a:r>
            <a:endParaRPr kumimoji="0" lang="en-ID" sz="3600" b="1" i="0" u="none" strike="noStrike" kern="0" cap="none" spc="0" normalizeH="0" baseline="0" noProof="0" dirty="0">
              <a:ln>
                <a:noFill/>
              </a:ln>
              <a:solidFill>
                <a:srgbClr val="000000"/>
              </a:solidFill>
              <a:effectLst/>
              <a:uLnTx/>
              <a:uFillTx/>
              <a:latin typeface="Orbitron" panose="020B0604020202020204" charset="0"/>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30" name="Google Shape;1030;p41"/>
          <p:cNvSpPr txBox="1">
            <a:spLocks noGrp="1"/>
          </p:cNvSpPr>
          <p:nvPr>
            <p:ph type="title"/>
          </p:nvPr>
        </p:nvSpPr>
        <p:spPr>
          <a:xfrm>
            <a:off x="720000" y="13072"/>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 Cryptographic scheme </a:t>
            </a:r>
          </a:p>
        </p:txBody>
      </p:sp>
      <p:pic>
        <p:nvPicPr>
          <p:cNvPr id="2" name="Picture 2">
            <a:extLst>
              <a:ext uri="{FF2B5EF4-FFF2-40B4-BE49-F238E27FC236}">
                <a16:creationId xmlns:a16="http://schemas.microsoft.com/office/drawing/2014/main" id="{F04CC944-225B-20AA-16DE-62A25C95E2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3921" y="664539"/>
            <a:ext cx="6276158" cy="429456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BB3A429-C1BB-7371-CA74-5775AD11D481}"/>
              </a:ext>
            </a:extLst>
          </p:cNvPr>
          <p:cNvSpPr txBox="1"/>
          <p:nvPr/>
        </p:nvSpPr>
        <p:spPr>
          <a:xfrm>
            <a:off x="4033433" y="1928444"/>
            <a:ext cx="1259238" cy="307777"/>
          </a:xfrm>
          <a:prstGeom prst="rect">
            <a:avLst/>
          </a:prstGeom>
          <a:noFill/>
          <a:ln>
            <a:noFill/>
          </a:ln>
        </p:spPr>
        <p:txBody>
          <a:bodyPr wrap="square" rtlCol="0">
            <a:spAutoFit/>
          </a:bodyPr>
          <a:lstStyle/>
          <a:p>
            <a:r>
              <a:rPr lang="en-US" dirty="0">
                <a:latin typeface="Roboto" panose="02000000000000000000" pitchFamily="2" charset="0"/>
                <a:ea typeface="Roboto" panose="02000000000000000000" pitchFamily="2" charset="0"/>
              </a:rPr>
              <a:t>Third party</a:t>
            </a:r>
            <a:endParaRPr lang="en-ID" dirty="0">
              <a:latin typeface="Roboto" panose="02000000000000000000" pitchFamily="2" charset="0"/>
              <a:ea typeface="Roboto" panose="020000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45" name="Google Shape;945;p37"/>
          <p:cNvSpPr txBox="1">
            <a:spLocks noGrp="1"/>
          </p:cNvSpPr>
          <p:nvPr>
            <p:ph type="title" idx="9"/>
          </p:nvPr>
        </p:nvSpPr>
        <p:spPr>
          <a:xfrm>
            <a:off x="719998" y="62424"/>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SECURITY </a:t>
            </a:r>
            <a:endParaRPr dirty="0"/>
          </a:p>
        </p:txBody>
      </p:sp>
      <p:sp>
        <p:nvSpPr>
          <p:cNvPr id="31" name="TextBox 30">
            <a:extLst>
              <a:ext uri="{FF2B5EF4-FFF2-40B4-BE49-F238E27FC236}">
                <a16:creationId xmlns:a16="http://schemas.microsoft.com/office/drawing/2014/main" id="{46D11FE8-4002-223C-7E6B-1972123A79A2}"/>
              </a:ext>
            </a:extLst>
          </p:cNvPr>
          <p:cNvSpPr txBox="1"/>
          <p:nvPr/>
        </p:nvSpPr>
        <p:spPr>
          <a:xfrm>
            <a:off x="-2423" y="522891"/>
            <a:ext cx="9146423" cy="2949525"/>
          </a:xfrm>
          <a:prstGeom prst="rect">
            <a:avLst/>
          </a:prstGeom>
          <a:noFill/>
        </p:spPr>
        <p:txBody>
          <a:bodyPr wrap="square" rtlCol="0">
            <a:spAutoFit/>
          </a:bodyPr>
          <a:lstStyle/>
          <a:p>
            <a:pPr marL="285750" marR="0" lvl="0" indent="-285750" defTabSz="914400" eaLnBrk="1" fontAlgn="base" latinLnBrk="0" hangingPunct="1">
              <a:lnSpc>
                <a:spcPct val="150000"/>
              </a:lnSpc>
              <a:spcBef>
                <a:spcPts val="0"/>
              </a:spcBef>
              <a:spcAft>
                <a:spcPts val="0"/>
              </a:spcAft>
              <a:buClrTx/>
              <a:buSzTx/>
              <a:buFontTx/>
              <a:buChar char="-"/>
              <a:tabLst/>
              <a:defRPr/>
            </a:pPr>
            <a:r>
              <a:rPr kumimoji="0" lang="en-US" sz="1800" b="1" i="0" u="none" strike="noStrike" kern="0" cap="none" spc="0" normalizeH="0" baseline="0" noProof="0" dirty="0">
                <a:ln>
                  <a:noFill/>
                </a:ln>
                <a:solidFill>
                  <a:srgbClr val="095EA2"/>
                </a:solidFill>
                <a:effectLst/>
                <a:uLnTx/>
                <a:uFillTx/>
                <a:latin typeface="Arial" panose="020B0604020202020204" pitchFamily="34" charset="0"/>
              </a:rPr>
              <a:t>Security requirements</a:t>
            </a: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a:t>
            </a:r>
            <a:endParaRPr kumimoji="0" lang="en-US" sz="1800" b="0" i="0" u="none" strike="noStrike" kern="0" cap="none" spc="0" normalizeH="0" baseline="0" noProof="0" dirty="0">
              <a:ln>
                <a:noFill/>
              </a:ln>
              <a:solidFill>
                <a:srgbClr val="FFFFFF"/>
              </a:solidFill>
              <a:effectLst/>
              <a:uLnTx/>
              <a:uFillTx/>
              <a:latin typeface="Arial" panose="020B0604020202020204" pitchFamily="34" charset="0"/>
            </a:endParaRPr>
          </a:p>
          <a:p>
            <a:pPr marL="0" marR="0" lvl="0" indent="457200" defTabSz="914400" eaLnBrk="1" fontAlgn="auto" latinLnBrk="0" hangingPunct="1">
              <a:lnSpc>
                <a:spcPct val="15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Requiring public key (according to NIST):</a:t>
            </a:r>
          </a:p>
          <a:p>
            <a:pPr marL="0" marR="0" lvl="0" indent="457200" defTabSz="914400" eaLnBrk="1" fontAlgn="auto" latinLnBrk="0" hangingPunct="1">
              <a:lnSpc>
                <a:spcPct val="15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rPr>
              <a:t> </a:t>
            </a:r>
          </a:p>
          <a:p>
            <a:pPr marL="0" marR="0" lvl="0" indent="457200" defTabSz="914400" eaLnBrk="1" fontAlgn="auto" latinLnBrk="0" hangingPunct="1">
              <a:lnSpc>
                <a:spcPct val="15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endParaRPr>
          </a:p>
          <a:p>
            <a:pPr marL="0" marR="0" lvl="0" indent="457200" defTabSz="914400" eaLnBrk="1" fontAlgn="auto" latinLnBrk="0" hangingPunct="1">
              <a:lnSpc>
                <a:spcPct val="15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endParaRPr>
          </a:p>
          <a:p>
            <a:pPr marL="0" marR="0" lvl="0" indent="457200" defTabSz="914400" eaLnBrk="1" fontAlgn="auto" latinLnBrk="0" hangingPunct="1">
              <a:lnSpc>
                <a:spcPct val="15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endParaRPr>
          </a:p>
          <a:p>
            <a:pPr marL="0" marR="0" lvl="0" indent="457200" defTabSz="914400" eaLnBrk="1" fontAlgn="auto" latinLnBrk="0" hangingPunct="1">
              <a:lnSpc>
                <a:spcPct val="15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endParaRPr>
          </a:p>
        </p:txBody>
      </p:sp>
      <p:graphicFrame>
        <p:nvGraphicFramePr>
          <p:cNvPr id="7" name="Object 6">
            <a:extLst>
              <a:ext uri="{FF2B5EF4-FFF2-40B4-BE49-F238E27FC236}">
                <a16:creationId xmlns:a16="http://schemas.microsoft.com/office/drawing/2014/main" id="{1BAD1B0A-3773-AD63-A237-45DFBC40008B}"/>
              </a:ext>
            </a:extLst>
          </p:cNvPr>
          <p:cNvGraphicFramePr>
            <a:graphicFrameLocks noChangeAspect="1"/>
          </p:cNvGraphicFramePr>
          <p:nvPr>
            <p:extLst>
              <p:ext uri="{D42A27DB-BD31-4B8C-83A1-F6EECF244321}">
                <p14:modId xmlns:p14="http://schemas.microsoft.com/office/powerpoint/2010/main" val="3100919150"/>
              </p:ext>
            </p:extLst>
          </p:nvPr>
        </p:nvGraphicFramePr>
        <p:xfrm>
          <a:off x="818222" y="1530653"/>
          <a:ext cx="7507556" cy="3382310"/>
        </p:xfrm>
        <a:graphic>
          <a:graphicData uri="http://schemas.openxmlformats.org/presentationml/2006/ole">
            <mc:AlternateContent xmlns:mc="http://schemas.openxmlformats.org/markup-compatibility/2006">
              <mc:Choice xmlns:v="urn:schemas-microsoft-com:vml" Requires="v">
                <p:oleObj name="Bitmap Image" r:id="rId3" imgW="11711880" imgH="5257800" progId="Paint.Picture">
                  <p:embed/>
                </p:oleObj>
              </mc:Choice>
              <mc:Fallback>
                <p:oleObj name="Bitmap Image" r:id="rId3" imgW="11711880" imgH="5257800" progId="Paint.Picture">
                  <p:embed/>
                  <p:pic>
                    <p:nvPicPr>
                      <p:cNvPr id="0" name=""/>
                      <p:cNvPicPr/>
                      <p:nvPr/>
                    </p:nvPicPr>
                    <p:blipFill>
                      <a:blip r:embed="rId4"/>
                      <a:stretch>
                        <a:fillRect/>
                      </a:stretch>
                    </p:blipFill>
                    <p:spPr>
                      <a:xfrm>
                        <a:off x="818222" y="1530653"/>
                        <a:ext cx="7507556" cy="3382310"/>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25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pic>
        <p:nvPicPr>
          <p:cNvPr id="2" name="Picture 1">
            <a:extLst>
              <a:ext uri="{FF2B5EF4-FFF2-40B4-BE49-F238E27FC236}">
                <a16:creationId xmlns:a16="http://schemas.microsoft.com/office/drawing/2014/main" id="{E87A29D9-6FCA-0B56-36C9-839156760534}"/>
              </a:ext>
            </a:extLst>
          </p:cNvPr>
          <p:cNvPicPr>
            <a:picLocks noChangeAspect="1"/>
          </p:cNvPicPr>
          <p:nvPr/>
        </p:nvPicPr>
        <p:blipFill>
          <a:blip r:embed="rId3"/>
          <a:stretch>
            <a:fillRect/>
          </a:stretch>
        </p:blipFill>
        <p:spPr>
          <a:xfrm>
            <a:off x="717884" y="3911033"/>
            <a:ext cx="823031" cy="342930"/>
          </a:xfrm>
          <a:prstGeom prst="rect">
            <a:avLst/>
          </a:prstGeom>
        </p:spPr>
      </p:pic>
      <p:sp>
        <p:nvSpPr>
          <p:cNvPr id="954" name="Google Shape;954;p38"/>
          <p:cNvSpPr txBox="1">
            <a:spLocks noGrp="1"/>
          </p:cNvSpPr>
          <p:nvPr>
            <p:ph type="title"/>
          </p:nvPr>
        </p:nvSpPr>
        <p:spPr>
          <a:xfrm>
            <a:off x="720000" y="155059"/>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a:t>MAIN RESULTS</a:t>
            </a:r>
          </a:p>
        </p:txBody>
      </p:sp>
      <p:sp>
        <p:nvSpPr>
          <p:cNvPr id="22" name="Google Shape;401;p50">
            <a:extLst>
              <a:ext uri="{FF2B5EF4-FFF2-40B4-BE49-F238E27FC236}">
                <a16:creationId xmlns:a16="http://schemas.microsoft.com/office/drawing/2014/main" id="{39DAF93D-3EC0-6774-9AB8-8C7979DE566D}"/>
              </a:ext>
            </a:extLst>
          </p:cNvPr>
          <p:cNvSpPr txBox="1">
            <a:spLocks/>
          </p:cNvSpPr>
          <p:nvPr/>
        </p:nvSpPr>
        <p:spPr>
          <a:xfrm>
            <a:off x="268706" y="528323"/>
            <a:ext cx="4938975" cy="225865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228600" algn="ctr" rtl="0">
              <a:lnSpc>
                <a:spcPct val="100000"/>
              </a:lnSpc>
              <a:spcBef>
                <a:spcPts val="810"/>
              </a:spcBef>
              <a:spcAft>
                <a:spcPts val="0"/>
              </a:spcAft>
              <a:buClr>
                <a:schemeClr val="lt1"/>
              </a:buClr>
              <a:buSzPts val="4050"/>
              <a:buFont typeface="Arial" panose="020B0604020202020204"/>
              <a:buNone/>
              <a:defRPr sz="405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114300" marR="0" lvl="0" indent="0" algn="l" defTabSz="914400" rtl="0" eaLnBrk="1" fontAlgn="auto" latinLnBrk="0" hangingPunct="1">
              <a:lnSpc>
                <a:spcPct val="100000"/>
              </a:lnSpc>
              <a:spcBef>
                <a:spcPts val="0"/>
              </a:spcBef>
              <a:spcAft>
                <a:spcPts val="0"/>
              </a:spcAft>
              <a:buClr>
                <a:srgbClr val="000000"/>
              </a:buClr>
              <a:buSzPts val="1800"/>
              <a:tabLst/>
              <a:defRPr/>
            </a:pPr>
            <a:r>
              <a:rPr kumimoji="0" lang="en-US" sz="1800" b="0" i="0" u="none" strike="noStrike" kern="0" cap="none" spc="0" normalizeH="0" baseline="0" noProof="0" dirty="0">
                <a:ln>
                  <a:noFill/>
                </a:ln>
                <a:solidFill>
                  <a:srgbClr val="000000"/>
                </a:solidFill>
                <a:effectLst/>
                <a:uLnTx/>
                <a:uFillTx/>
                <a:latin typeface="Roboto" panose="02000000000000000000" pitchFamily="2" charset="0"/>
                <a:ea typeface="Roboto" panose="02000000000000000000" pitchFamily="2" charset="0"/>
                <a:sym typeface="Arial" panose="020B0604020202020204"/>
              </a:rPr>
              <a:t>RSA</a:t>
            </a:r>
          </a:p>
          <a:p>
            <a:pPr marL="400050" indent="-285750" algn="l">
              <a:spcBef>
                <a:spcPts val="0"/>
              </a:spcBef>
              <a:buClr>
                <a:srgbClr val="000000"/>
              </a:buClr>
              <a:buSzPts val="1800"/>
              <a:buFont typeface="Roboto" panose="02000000000000000000" pitchFamily="2" charset="0"/>
              <a:buChar char="–"/>
              <a:defRPr/>
            </a:pPr>
            <a:r>
              <a:rPr kumimoji="0" lang="en-US" sz="1800" b="0" i="0" u="none" strike="noStrike" kern="0" cap="none" spc="0" normalizeH="0" baseline="0" noProof="0" dirty="0">
                <a:ln>
                  <a:noFill/>
                </a:ln>
                <a:solidFill>
                  <a:srgbClr val="000000"/>
                </a:solidFill>
                <a:effectLst/>
                <a:uLnTx/>
                <a:uFillTx/>
                <a:latin typeface="Roboto" panose="02000000000000000000" pitchFamily="2" charset="0"/>
                <a:ea typeface="Roboto" panose="02000000000000000000" pitchFamily="2" charset="0"/>
                <a:sym typeface="Arial" panose="020B0604020202020204"/>
              </a:rPr>
              <a:t>Can factor n to p and q</a:t>
            </a:r>
          </a:p>
          <a:p>
            <a:pPr marL="457200" marR="0" lvl="0" indent="-342900" algn="l" defTabSz="914400" rtl="0" eaLnBrk="1" fontAlgn="auto" latinLnBrk="0" hangingPunct="1">
              <a:lnSpc>
                <a:spcPct val="100000"/>
              </a:lnSpc>
              <a:spcBef>
                <a:spcPts val="0"/>
              </a:spcBef>
              <a:spcAft>
                <a:spcPts val="0"/>
              </a:spcAft>
              <a:buClr>
                <a:srgbClr val="000000"/>
              </a:buClr>
              <a:buSzPts val="1800"/>
              <a:buFont typeface="Roboto" panose="02000000000000000000" pitchFamily="2" charset="0"/>
              <a:buChar char="–"/>
              <a:tabLst/>
              <a:defRPr/>
            </a:pPr>
            <a:r>
              <a:rPr kumimoji="0" lang="en-US" sz="1800" b="0" i="0" u="none" strike="noStrike" kern="0" cap="none" spc="0" normalizeH="0" baseline="0" noProof="0" dirty="0">
                <a:ln>
                  <a:noFill/>
                </a:ln>
                <a:solidFill>
                  <a:srgbClr val="000000"/>
                </a:solidFill>
                <a:effectLst/>
                <a:uLnTx/>
                <a:uFillTx/>
                <a:latin typeface="Roboto" panose="02000000000000000000" pitchFamily="2" charset="0"/>
                <a:ea typeface="Roboto" panose="02000000000000000000" pitchFamily="2" charset="0"/>
                <a:sym typeface="Arial" panose="020B0604020202020204"/>
              </a:rPr>
              <a:t>Can use public (n, e) to decrypt ciphertext</a:t>
            </a:r>
          </a:p>
          <a:p>
            <a:pPr marL="457200" marR="0" lvl="0" indent="-342900" algn="l" defTabSz="914400" rtl="0" eaLnBrk="1" fontAlgn="auto" latinLnBrk="0" hangingPunct="1">
              <a:lnSpc>
                <a:spcPct val="100000"/>
              </a:lnSpc>
              <a:spcBef>
                <a:spcPts val="0"/>
              </a:spcBef>
              <a:spcAft>
                <a:spcPts val="0"/>
              </a:spcAft>
              <a:buClr>
                <a:srgbClr val="000000"/>
              </a:buClr>
              <a:buSzPts val="1800"/>
              <a:buFont typeface="Roboto" panose="02000000000000000000" pitchFamily="2" charset="0"/>
              <a:buChar char="–"/>
              <a:tabLst/>
              <a:defRPr/>
            </a:pPr>
            <a:r>
              <a:rPr kumimoji="0" lang="en-US" sz="1800" b="0" i="0" u="none" strike="noStrike" kern="0" cap="none" spc="0" normalizeH="0" baseline="0" noProof="0" dirty="0">
                <a:ln>
                  <a:noFill/>
                </a:ln>
                <a:solidFill>
                  <a:srgbClr val="000000"/>
                </a:solidFill>
                <a:effectLst/>
                <a:uLnTx/>
                <a:uFillTx/>
                <a:latin typeface="Roboto" panose="02000000000000000000" pitchFamily="2" charset="0"/>
                <a:ea typeface="Roboto" panose="02000000000000000000" pitchFamily="2" charset="0"/>
                <a:sym typeface="Arial" panose="020B0604020202020204"/>
              </a:rPr>
              <a:t>Can decrypt ciphertext with small e</a:t>
            </a:r>
          </a:p>
          <a:p>
            <a:pPr marL="457200" marR="0" lvl="0" indent="-342900" algn="l" defTabSz="914400" rtl="0" eaLnBrk="1" fontAlgn="auto" latinLnBrk="0" hangingPunct="1">
              <a:lnSpc>
                <a:spcPct val="100000"/>
              </a:lnSpc>
              <a:spcBef>
                <a:spcPts val="0"/>
              </a:spcBef>
              <a:spcAft>
                <a:spcPts val="0"/>
              </a:spcAft>
              <a:buClr>
                <a:srgbClr val="000000"/>
              </a:buClr>
              <a:buSzPts val="1800"/>
              <a:buFont typeface="Roboto" panose="02000000000000000000" pitchFamily="2" charset="0"/>
              <a:buChar char="–"/>
              <a:tabLst/>
              <a:defRPr/>
            </a:pPr>
            <a:r>
              <a:rPr kumimoji="0" lang="en-US" sz="1800" b="0" i="0" u="none" strike="noStrike" kern="0" cap="none" spc="0" normalizeH="0" baseline="0" noProof="0" dirty="0">
                <a:ln>
                  <a:noFill/>
                </a:ln>
                <a:solidFill>
                  <a:srgbClr val="000000"/>
                </a:solidFill>
                <a:effectLst/>
                <a:uLnTx/>
                <a:uFillTx/>
                <a:latin typeface="Roboto" panose="02000000000000000000" pitchFamily="2" charset="0"/>
                <a:ea typeface="Roboto" panose="02000000000000000000" pitchFamily="2" charset="0"/>
                <a:sym typeface="Arial" panose="020B0604020202020204"/>
              </a:rPr>
              <a:t>Can retrieve value d and decrypt ciphertext         </a:t>
            </a:r>
          </a:p>
        </p:txBody>
      </p:sp>
      <p:pic>
        <p:nvPicPr>
          <p:cNvPr id="24" name="Google Shape;402;p50">
            <a:extLst>
              <a:ext uri="{FF2B5EF4-FFF2-40B4-BE49-F238E27FC236}">
                <a16:creationId xmlns:a16="http://schemas.microsoft.com/office/drawing/2014/main" id="{48B3837F-E97C-C6F5-2A54-CDCE811BC3F2}"/>
              </a:ext>
            </a:extLst>
          </p:cNvPr>
          <p:cNvPicPr preferRelativeResize="0"/>
          <p:nvPr/>
        </p:nvPicPr>
        <p:blipFill>
          <a:blip r:embed="rId4"/>
          <a:stretch>
            <a:fillRect/>
          </a:stretch>
        </p:blipFill>
        <p:spPr>
          <a:xfrm>
            <a:off x="5362274" y="796539"/>
            <a:ext cx="3061726" cy="1722221"/>
          </a:xfrm>
          <a:prstGeom prst="rect">
            <a:avLst/>
          </a:prstGeom>
          <a:noFill/>
          <a:ln>
            <a:noFill/>
          </a:ln>
        </p:spPr>
      </p:pic>
      <p:sp>
        <p:nvSpPr>
          <p:cNvPr id="6" name="Google Shape;401;p50">
            <a:extLst>
              <a:ext uri="{FF2B5EF4-FFF2-40B4-BE49-F238E27FC236}">
                <a16:creationId xmlns:a16="http://schemas.microsoft.com/office/drawing/2014/main" id="{68E7DD7D-DC21-2383-2053-FE179A96A876}"/>
              </a:ext>
            </a:extLst>
          </p:cNvPr>
          <p:cNvSpPr txBox="1">
            <a:spLocks/>
          </p:cNvSpPr>
          <p:nvPr/>
        </p:nvSpPr>
        <p:spPr>
          <a:xfrm>
            <a:off x="507246" y="2633503"/>
            <a:ext cx="5840172" cy="210617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228600" algn="ctr" rtl="0">
              <a:lnSpc>
                <a:spcPct val="100000"/>
              </a:lnSpc>
              <a:spcBef>
                <a:spcPts val="810"/>
              </a:spcBef>
              <a:spcAft>
                <a:spcPts val="0"/>
              </a:spcAft>
              <a:buClr>
                <a:schemeClr val="lt1"/>
              </a:buClr>
              <a:buSzPts val="4050"/>
              <a:buFont typeface="Arial" panose="020B0604020202020204"/>
              <a:buNone/>
              <a:defRPr sz="405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114300" marR="0" lvl="0" indent="0" algn="l" defTabSz="914400" rtl="0" eaLnBrk="1" fontAlgn="auto" latinLnBrk="0" hangingPunct="1">
              <a:lnSpc>
                <a:spcPct val="100000"/>
              </a:lnSpc>
              <a:spcBef>
                <a:spcPts val="0"/>
              </a:spcBef>
              <a:spcAft>
                <a:spcPts val="0"/>
              </a:spcAft>
              <a:buClr>
                <a:srgbClr val="000000"/>
              </a:buClr>
              <a:buSzPts val="1800"/>
              <a:tabLst/>
              <a:defRPr/>
            </a:pPr>
            <a:r>
              <a:rPr lang="en-US" sz="1800" dirty="0">
                <a:solidFill>
                  <a:srgbClr val="000000"/>
                </a:solidFill>
                <a:latin typeface="Roboto" panose="02000000000000000000" pitchFamily="2" charset="0"/>
                <a:ea typeface="Roboto" panose="02000000000000000000" pitchFamily="2" charset="0"/>
              </a:rPr>
              <a:t>ECC</a:t>
            </a:r>
          </a:p>
          <a:p>
            <a:pPr marL="468313" marR="0" lvl="0" indent="-285750" algn="l" defTabSz="914400" rtl="0" eaLnBrk="1" fontAlgn="auto" latinLnBrk="0" hangingPunct="1">
              <a:lnSpc>
                <a:spcPct val="150000"/>
              </a:lnSpc>
              <a:spcBef>
                <a:spcPts val="0"/>
              </a:spcBef>
              <a:spcAft>
                <a:spcPts val="0"/>
              </a:spcAft>
              <a:buClr>
                <a:srgbClr val="000000"/>
              </a:buClr>
              <a:buSzPts val="1800"/>
              <a:buFont typeface="Roboto" panose="02000000000000000000" pitchFamily="2" charset="0"/>
              <a:buChar char="–"/>
              <a:tabLst/>
              <a:defRPr/>
            </a:pPr>
            <a:r>
              <a:rPr lang="en-US" sz="1800" dirty="0">
                <a:solidFill>
                  <a:srgbClr val="000000"/>
                </a:solidFill>
                <a:latin typeface="Roboto" panose="02000000000000000000" pitchFamily="2" charset="0"/>
                <a:ea typeface="Roboto" panose="02000000000000000000" pitchFamily="2" charset="0"/>
              </a:rPr>
              <a:t>As before, P and Q are elements in a group G and we want to find a ‘</a:t>
            </a:r>
            <a:r>
              <a:rPr lang="en-US" sz="1800" i="1" dirty="0">
                <a:solidFill>
                  <a:srgbClr val="000000"/>
                </a:solidFill>
                <a:latin typeface="Roboto" panose="02000000000000000000" pitchFamily="2" charset="0"/>
                <a:ea typeface="Roboto" panose="02000000000000000000" pitchFamily="2" charset="0"/>
              </a:rPr>
              <a:t>secret</a:t>
            </a:r>
            <a:r>
              <a:rPr lang="en-US" sz="1800" dirty="0">
                <a:solidFill>
                  <a:srgbClr val="000000"/>
                </a:solidFill>
                <a:latin typeface="Roboto" panose="02000000000000000000" pitchFamily="2" charset="0"/>
                <a:ea typeface="Roboto" panose="02000000000000000000" pitchFamily="2" charset="0"/>
              </a:rPr>
              <a:t>’ integer d which Q = </a:t>
            </a:r>
            <a:r>
              <a:rPr lang="en-US" sz="1800" i="1" dirty="0">
                <a:solidFill>
                  <a:srgbClr val="000000"/>
                </a:solidFill>
                <a:latin typeface="Roboto" panose="02000000000000000000" pitchFamily="2" charset="0"/>
                <a:ea typeface="Roboto" panose="02000000000000000000" pitchFamily="2" charset="0"/>
              </a:rPr>
              <a:t>d</a:t>
            </a:r>
            <a:r>
              <a:rPr lang="en-US" sz="1800" dirty="0">
                <a:solidFill>
                  <a:srgbClr val="000000"/>
                </a:solidFill>
                <a:latin typeface="Roboto" panose="02000000000000000000" pitchFamily="2" charset="0"/>
                <a:ea typeface="Roboto" panose="02000000000000000000" pitchFamily="2" charset="0"/>
              </a:rPr>
              <a:t>*P. </a:t>
            </a:r>
          </a:p>
          <a:p>
            <a:pPr marL="444500" marR="0" lvl="0" indent="-285750" algn="l" defTabSz="914400" rtl="0" eaLnBrk="1" fontAlgn="auto" latinLnBrk="0" hangingPunct="1">
              <a:lnSpc>
                <a:spcPct val="150000"/>
              </a:lnSpc>
              <a:spcBef>
                <a:spcPts val="0"/>
              </a:spcBef>
              <a:spcAft>
                <a:spcPts val="0"/>
              </a:spcAft>
              <a:buClr>
                <a:srgbClr val="000000"/>
              </a:buClr>
              <a:buSzPts val="1800"/>
              <a:buFont typeface="Roboto" panose="02000000000000000000" pitchFamily="2" charset="0"/>
              <a:buChar char="–"/>
              <a:tabLst/>
              <a:defRPr/>
            </a:pPr>
            <a:r>
              <a:rPr lang="en-US" sz="1800" dirty="0">
                <a:solidFill>
                  <a:srgbClr val="000000"/>
                </a:solidFill>
                <a:latin typeface="Roboto" panose="02000000000000000000" pitchFamily="2" charset="0"/>
                <a:ea typeface="Roboto" panose="02000000000000000000" pitchFamily="2" charset="0"/>
              </a:rPr>
              <a:t>We also know the order N of G and we know the prime factorization</a:t>
            </a:r>
          </a:p>
        </p:txBody>
      </p:sp>
      <p:pic>
        <p:nvPicPr>
          <p:cNvPr id="2050" name="Picture 2" descr="Niles Johnson : Fun Topics">
            <a:extLst>
              <a:ext uri="{FF2B5EF4-FFF2-40B4-BE49-F238E27FC236}">
                <a16:creationId xmlns:a16="http://schemas.microsoft.com/office/drawing/2014/main" id="{6F6D3575-275E-B923-9686-97443B4B7A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47418" y="2624741"/>
            <a:ext cx="1953355" cy="24095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25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2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50"/>
                                        <p:tgtEl>
                                          <p:spTgt spid="6"/>
                                        </p:tgtEl>
                                      </p:cBhvr>
                                    </p:animEffect>
                                  </p:childTnLst>
                                </p:cTn>
                              </p:par>
                              <p:par>
                                <p:cTn id="18" presetID="10" presetClass="entr" presetSubtype="0" fill="hold" nodeType="withEffect">
                                  <p:stCondLst>
                                    <p:cond delay="0"/>
                                  </p:stCondLst>
                                  <p:childTnLst>
                                    <p:set>
                                      <p:cBhvr>
                                        <p:cTn id="19" dur="1" fill="hold">
                                          <p:stCondLst>
                                            <p:cond delay="0"/>
                                          </p:stCondLst>
                                        </p:cTn>
                                        <p:tgtEl>
                                          <p:spTgt spid="2050"/>
                                        </p:tgtEl>
                                        <p:attrNameLst>
                                          <p:attrName>style.visibility</p:attrName>
                                        </p:attrNameLst>
                                      </p:cBhvr>
                                      <p:to>
                                        <p:strVal val="visible"/>
                                      </p:to>
                                    </p:set>
                                    <p:animEffect transition="in" filter="fade">
                                      <p:cBhvr>
                                        <p:cTn id="20" dur="25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885;p35">
            <a:extLst>
              <a:ext uri="{FF2B5EF4-FFF2-40B4-BE49-F238E27FC236}">
                <a16:creationId xmlns:a16="http://schemas.microsoft.com/office/drawing/2014/main" id="{A87DAF69-24AF-0A41-03C4-11AD740FB47B}"/>
              </a:ext>
            </a:extLst>
          </p:cNvPr>
          <p:cNvSpPr txBox="1">
            <a:spLocks noGrp="1"/>
          </p:cNvSpPr>
          <p:nvPr>
            <p:ph type="title"/>
          </p:nvPr>
        </p:nvSpPr>
        <p:spPr>
          <a:xfrm>
            <a:off x="1354415" y="1496350"/>
            <a:ext cx="6435165" cy="1958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Proposing research directions for the project and expected results</a:t>
            </a:r>
          </a:p>
        </p:txBody>
      </p:sp>
      <p:sp>
        <p:nvSpPr>
          <p:cNvPr id="14" name="Google Shape;886;p35">
            <a:extLst>
              <a:ext uri="{FF2B5EF4-FFF2-40B4-BE49-F238E27FC236}">
                <a16:creationId xmlns:a16="http://schemas.microsoft.com/office/drawing/2014/main" id="{EED2FC1D-3432-C3C7-181E-6C5EDC27CC93}"/>
              </a:ext>
            </a:extLst>
          </p:cNvPr>
          <p:cNvSpPr txBox="1">
            <a:spLocks/>
          </p:cNvSpPr>
          <p:nvPr/>
        </p:nvSpPr>
        <p:spPr>
          <a:xfrm>
            <a:off x="3807690" y="649150"/>
            <a:ext cx="1528617" cy="77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2"/>
              </a:buClr>
              <a:buSzPts val="1500"/>
              <a:buFont typeface="Roboto"/>
              <a:buNone/>
              <a:defRPr sz="1600" b="0" i="0" u="none" strike="noStrike" cap="none">
                <a:solidFill>
                  <a:schemeClr val="lt1"/>
                </a:solidFill>
                <a:latin typeface="Roboto"/>
                <a:ea typeface="Roboto"/>
                <a:cs typeface="Roboto"/>
                <a:sym typeface="Roboto"/>
              </a:defRPr>
            </a:lvl1pPr>
            <a:lvl2pPr marL="914400" marR="0" lvl="1"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2pPr>
            <a:lvl3pPr marL="1371600" marR="0" lvl="2"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3pPr>
            <a:lvl4pPr marL="1828800" marR="0" lvl="3"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4pPr>
            <a:lvl5pPr marL="2286000" marR="0" lvl="4"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5pPr>
            <a:lvl6pPr marL="2743200" marR="0" lvl="5"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6pPr>
            <a:lvl7pPr marL="3200400" marR="0" lvl="6"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7pPr>
            <a:lvl8pPr marL="3657600" marR="0" lvl="7"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8pPr>
            <a:lvl9pPr marL="4114800" marR="0" lvl="8" indent="-323850" algn="l" rtl="0">
              <a:lnSpc>
                <a:spcPct val="100000"/>
              </a:lnSpc>
              <a:spcBef>
                <a:spcPts val="0"/>
              </a:spcBef>
              <a:spcAft>
                <a:spcPts val="0"/>
              </a:spcAft>
              <a:buClr>
                <a:schemeClr val="lt1"/>
              </a:buClr>
              <a:buSzPts val="1500"/>
              <a:buFont typeface="Roboto"/>
              <a:buNone/>
              <a:defRPr sz="1500" b="0" i="0" u="none" strike="noStrike" cap="none">
                <a:solidFill>
                  <a:schemeClr val="lt1"/>
                </a:solidFill>
                <a:latin typeface="Roboto"/>
                <a:ea typeface="Roboto"/>
                <a:cs typeface="Roboto"/>
                <a:sym typeface="Roboto"/>
              </a:defRPr>
            </a:lvl9pPr>
          </a:lstStyle>
          <a:p>
            <a:pPr marL="0" indent="0"/>
            <a:r>
              <a:rPr lang="en" sz="5500" b="1" dirty="0">
                <a:latin typeface="Orbitron" panose="020B0604020202020204" charset="0"/>
              </a:rPr>
              <a:t>02</a:t>
            </a:r>
          </a:p>
        </p:txBody>
      </p:sp>
    </p:spTree>
    <p:extLst>
      <p:ext uri="{BB962C8B-B14F-4D97-AF65-F5344CB8AC3E}">
        <p14:creationId xmlns:p14="http://schemas.microsoft.com/office/powerpoint/2010/main" val="1167749670"/>
      </p:ext>
    </p:extLst>
  </p:cSld>
  <p:clrMapOvr>
    <a:masterClrMapping/>
  </p:clrMapOvr>
</p:sld>
</file>

<file path=ppt/theme/theme1.xml><?xml version="1.0" encoding="utf-8"?>
<a:theme xmlns:a="http://schemas.openxmlformats.org/drawingml/2006/main" name="The Evolution of Invention in Canada Thesis by Slidesgo">
  <a:themeElements>
    <a:clrScheme name="Simple Light">
      <a:dk1>
        <a:srgbClr val="E3EEED"/>
      </a:dk1>
      <a:lt1>
        <a:srgbClr val="383536"/>
      </a:lt1>
      <a:dk2>
        <a:srgbClr val="FC2E12"/>
      </a:dk2>
      <a:lt2>
        <a:srgbClr val="C1D6CE"/>
      </a:lt2>
      <a:accent1>
        <a:srgbClr val="64818C"/>
      </a:accent1>
      <a:accent2>
        <a:srgbClr val="DD4815"/>
      </a:accent2>
      <a:accent3>
        <a:srgbClr val="24A364"/>
      </a:accent3>
      <a:accent4>
        <a:srgbClr val="FFFFFF"/>
      </a:accent4>
      <a:accent5>
        <a:srgbClr val="FFFFFF"/>
      </a:accent5>
      <a:accent6>
        <a:srgbClr val="FFFFFF"/>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1077</TotalTime>
  <Words>3447</Words>
  <Application>Microsoft Office PowerPoint</Application>
  <PresentationFormat>On-screen Show (16:9)</PresentationFormat>
  <Paragraphs>380</Paragraphs>
  <Slides>56</Slides>
  <Notes>12</Notes>
  <HiddenSlides>0</HiddenSlides>
  <MMClips>0</MMClips>
  <ScaleCrop>false</ScaleCrop>
  <HeadingPairs>
    <vt:vector size="8" baseType="variant">
      <vt:variant>
        <vt:lpstr>Fonts Used</vt:lpstr>
      </vt:variant>
      <vt:variant>
        <vt:i4>14</vt:i4>
      </vt:variant>
      <vt:variant>
        <vt:lpstr>Theme</vt:lpstr>
      </vt:variant>
      <vt:variant>
        <vt:i4>2</vt:i4>
      </vt:variant>
      <vt:variant>
        <vt:lpstr>Embedded OLE Servers</vt:lpstr>
      </vt:variant>
      <vt:variant>
        <vt:i4>1</vt:i4>
      </vt:variant>
      <vt:variant>
        <vt:lpstr>Slide Titles</vt:lpstr>
      </vt:variant>
      <vt:variant>
        <vt:i4>56</vt:i4>
      </vt:variant>
    </vt:vector>
  </HeadingPairs>
  <TitlesOfParts>
    <vt:vector size="73" baseType="lpstr">
      <vt:lpstr>Arial</vt:lpstr>
      <vt:lpstr>Noto Sans Symbols</vt:lpstr>
      <vt:lpstr>Times New Roman</vt:lpstr>
      <vt:lpstr>Roboto Condensed Light</vt:lpstr>
      <vt:lpstr>Cambria Math</vt:lpstr>
      <vt:lpstr>Fredoka One</vt:lpstr>
      <vt:lpstr>Roboto</vt:lpstr>
      <vt:lpstr>Barlow Semi Condensed Medium</vt:lpstr>
      <vt:lpstr>Arial</vt:lpstr>
      <vt:lpstr>Concert One</vt:lpstr>
      <vt:lpstr>Fjalla One</vt:lpstr>
      <vt:lpstr>Barlow Semi Condensed</vt:lpstr>
      <vt:lpstr>Wingdings</vt:lpstr>
      <vt:lpstr>Orbitron</vt:lpstr>
      <vt:lpstr>The Evolution of Invention in Canada Thesis by Slidesgo</vt:lpstr>
      <vt:lpstr>Technology Consulting by Slidesgo</vt:lpstr>
      <vt:lpstr>Bitmap Image</vt:lpstr>
      <vt:lpstr>Final term report</vt:lpstr>
      <vt:lpstr>REFERENCES</vt:lpstr>
      <vt:lpstr>TABLE OF CONTENTS</vt:lpstr>
      <vt:lpstr>OVERVIEW</vt:lpstr>
      <vt:lpstr>OVERVIEW</vt:lpstr>
      <vt:lpstr> Cryptographic scheme </vt:lpstr>
      <vt:lpstr>SECURITY </vt:lpstr>
      <vt:lpstr>MAIN RESULTS</vt:lpstr>
      <vt:lpstr>Proposing research directions for the project and expected results</vt:lpstr>
      <vt:lpstr>RESEARCH DIRECTIONS FOR THE PROJECT</vt:lpstr>
      <vt:lpstr>EXPECTED RESULTS </vt:lpstr>
      <vt:lpstr>Introduce RSA Algorithm </vt:lpstr>
      <vt:lpstr>RSA Algorithm And Context</vt:lpstr>
      <vt:lpstr>FACTOR n</vt:lpstr>
      <vt:lpstr>FIND p, q FROM n</vt:lpstr>
      <vt:lpstr>RECOVER m: e IS TOO SMALL </vt:lpstr>
      <vt:lpstr>RECOVER m: plaintext AND e ARE SMALL</vt:lpstr>
      <vt:lpstr>RECOVER m:  SAME e AND SMALL e </vt:lpstr>
      <vt:lpstr>RECOVER m: USING SAME n </vt:lpstr>
      <vt:lpstr>Algorithm:</vt:lpstr>
      <vt:lpstr>LSB Attack</vt:lpstr>
      <vt:lpstr>LSB Attack</vt:lpstr>
      <vt:lpstr>LSB Attack</vt:lpstr>
      <vt:lpstr>Wiener Attack</vt:lpstr>
      <vt:lpstr>Wiener Attack</vt:lpstr>
      <vt:lpstr>Boneh - Durfee</vt:lpstr>
      <vt:lpstr>Low-Dimensional Attacks</vt:lpstr>
      <vt:lpstr>ECC ATTACK</vt:lpstr>
      <vt:lpstr>PowerPoint Presentation</vt:lpstr>
      <vt:lpstr>PowerPoint Presentation</vt:lpstr>
      <vt:lpstr>Recommend application contexts and demo implementations</vt:lpstr>
      <vt:lpstr>PREVENTATION</vt:lpstr>
      <vt:lpstr>PREVENTATION</vt:lpstr>
      <vt:lpstr> Cryptographic scheme </vt:lpstr>
      <vt:lpstr>DEMO - Weak Public Exponent Attack</vt:lpstr>
      <vt:lpstr>DEMO - Weak Public Exponent Attack</vt:lpstr>
      <vt:lpstr>DEMO - Weak Public Exponent Attack</vt:lpstr>
      <vt:lpstr>DEMO - Weak Public Exponent Attack</vt:lpstr>
      <vt:lpstr>DEMO - Weak Public Exponent Attack</vt:lpstr>
      <vt:lpstr>DEMO - Weak Public Exponent Attack</vt:lpstr>
      <vt:lpstr>DEMO - Weak Public Exponent Attack</vt:lpstr>
      <vt:lpstr>DEMO –Blinding Attack</vt:lpstr>
      <vt:lpstr>DEMO – LSB Attack</vt:lpstr>
      <vt:lpstr>DEMO - Wiener Attack</vt:lpstr>
      <vt:lpstr>DEMO – Boneh-Durfee</vt:lpstr>
      <vt:lpstr>DEMO – Low-Dimensional Attack</vt:lpstr>
      <vt:lpstr>RSA ATTACKS TOOL</vt:lpstr>
      <vt:lpstr>http://factordb.com/ </vt:lpstr>
      <vt:lpstr>https://www.dcode.fr/rsa-cipher </vt:lpstr>
      <vt:lpstr>PowerPoint Presentation</vt:lpstr>
      <vt:lpstr>PowerPoint Presentation</vt:lpstr>
      <vt:lpstr>PowerPoint Presentation</vt:lpstr>
      <vt:lpstr>PowerPoint Presentation</vt:lpstr>
      <vt:lpstr>DEMO – ECC - Pohlig-Hellman Attack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term report</dc:title>
  <cp:lastModifiedBy>Rồng Trương</cp:lastModifiedBy>
  <cp:revision>18</cp:revision>
  <dcterms:modified xsi:type="dcterms:W3CDTF">2022-06-10T08:41:36Z</dcterms:modified>
</cp:coreProperties>
</file>